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307" r:id="rId6"/>
    <p:sldId id="275" r:id="rId7"/>
    <p:sldId id="306" r:id="rId8"/>
    <p:sldId id="305" r:id="rId9"/>
    <p:sldId id="262" r:id="rId10"/>
    <p:sldId id="308" r:id="rId11"/>
    <p:sldId id="263" r:id="rId12"/>
    <p:sldId id="264" r:id="rId13"/>
    <p:sldId id="309" r:id="rId14"/>
    <p:sldId id="310" r:id="rId15"/>
    <p:sldId id="311" r:id="rId16"/>
    <p:sldId id="312" r:id="rId17"/>
    <p:sldId id="313" r:id="rId18"/>
    <p:sldId id="314" r:id="rId19"/>
    <p:sldId id="279" r:id="rId20"/>
    <p:sldId id="271" r:id="rId21"/>
    <p:sldId id="316" r:id="rId22"/>
    <p:sldId id="317" r:id="rId23"/>
    <p:sldId id="315" r:id="rId24"/>
    <p:sldId id="318" r:id="rId25"/>
    <p:sldId id="319" r:id="rId26"/>
    <p:sldId id="272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285" r:id="rId35"/>
    <p:sldId id="328" r:id="rId36"/>
    <p:sldId id="329" r:id="rId37"/>
    <p:sldId id="330" r:id="rId38"/>
    <p:sldId id="331" r:id="rId39"/>
    <p:sldId id="332" r:id="rId40"/>
    <p:sldId id="302" r:id="rId41"/>
    <p:sldId id="333" r:id="rId42"/>
    <p:sldId id="334" r:id="rId43"/>
    <p:sldId id="303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00"/>
    <a:srgbClr val="FFC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B997F-D970-4538-827F-44881003C946}">
  <a:tblStyle styleId="{3AFB997F-D970-4538-827F-44881003C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0B9C56-292F-4C65-8D77-853A2DD46D9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BF1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F1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80992" autoAdjust="0"/>
  </p:normalViewPr>
  <p:slideViewPr>
    <p:cSldViewPr snapToGrid="0">
      <p:cViewPr varScale="1">
        <p:scale>
          <a:sx n="92" d="100"/>
          <a:sy n="92" d="100"/>
        </p:scale>
        <p:origin x="16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Muy buenos días/tardes. Mi nombre es Juan Pablo Moreno Dueñas, aprendiz del programa Tecnólogo en Análisis y Desarrollo de Software.</a:t>
            </a:r>
            <a:br>
              <a:rPr lang="es-ES" dirty="0"/>
            </a:br>
            <a:r>
              <a:rPr lang="es-ES" dirty="0"/>
              <a:t>Hoy quiero presentarles mi proyecto titulado </a:t>
            </a:r>
            <a:r>
              <a:rPr lang="es-ES" b="1" dirty="0" err="1"/>
              <a:t>EcoVenturas</a:t>
            </a:r>
            <a:r>
              <a:rPr lang="es-ES" dirty="0"/>
              <a:t>, una aplicación web de comercio electrónico enfocada en la venta de productos sostenibles propios, con el propósito de fomentar el consumo responsable y generar un impacto positivo en el medio ambiente.</a:t>
            </a:r>
            <a:endParaRPr dirty="0"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No funcionales:</a:t>
            </a:r>
            <a:r>
              <a:rPr lang="es-ES" dirty="0"/>
              <a:t> usabilidad, seguridad, escalabilidad, rendimiento.</a:t>
            </a: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1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"En cuanto al diseño del software, el proyecto se desarrolló con la arquitectura </a:t>
            </a:r>
            <a:r>
              <a:rPr lang="es-ES" b="1" dirty="0"/>
              <a:t>MERN</a:t>
            </a:r>
            <a:r>
              <a:rPr lang="es-ES" dirty="0"/>
              <a:t>, cuenta con casos de uso como </a:t>
            </a:r>
            <a:r>
              <a:rPr lang="es-ES" dirty="0" err="1"/>
              <a:t>login</a:t>
            </a:r>
            <a:r>
              <a:rPr lang="es-ES" dirty="0"/>
              <a:t>, CRUD y gestión de pedidos.</a:t>
            </a:r>
            <a:br>
              <a:rPr lang="es-ES" dirty="0"/>
            </a:br>
            <a:r>
              <a:rPr lang="es-ES" dirty="0"/>
              <a:t>El modelo de base de datos es NoSQL en MongoDB, con colecciones principales: </a:t>
            </a:r>
            <a:r>
              <a:rPr lang="es-ES" b="1" dirty="0" err="1"/>
              <a:t>Users</a:t>
            </a:r>
            <a:r>
              <a:rPr lang="es-ES" b="1" dirty="0"/>
              <a:t>, </a:t>
            </a:r>
            <a:r>
              <a:rPr lang="es-ES" b="1" dirty="0" err="1"/>
              <a:t>Products</a:t>
            </a:r>
            <a:r>
              <a:rPr lang="es-ES" b="1" dirty="0"/>
              <a:t>, </a:t>
            </a:r>
            <a:r>
              <a:rPr lang="es-ES" b="1" dirty="0" err="1"/>
              <a:t>Orders</a:t>
            </a:r>
            <a:r>
              <a:rPr lang="es-ES" b="1" dirty="0"/>
              <a:t>, </a:t>
            </a:r>
            <a:r>
              <a:rPr lang="es-ES" b="1" dirty="0" err="1"/>
              <a:t>Carts</a:t>
            </a:r>
            <a:r>
              <a:rPr lang="es-ES" b="1" dirty="0"/>
              <a:t> y </a:t>
            </a:r>
            <a:r>
              <a:rPr lang="es-ES" b="1" dirty="0" err="1"/>
              <a:t>ContactMessage</a:t>
            </a:r>
            <a:r>
              <a:rPr lang="es-ES" dirty="0"/>
              <a:t>."</a:t>
            </a: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22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976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83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1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45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58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dirty="0"/>
              <a:t>Primero diseñé los prototipos en </a:t>
            </a:r>
            <a:r>
              <a:rPr lang="es-ES" b="1" dirty="0" err="1"/>
              <a:t>Figma</a:t>
            </a:r>
            <a:r>
              <a:rPr lang="es-ES" dirty="0"/>
              <a:t> (</a:t>
            </a:r>
            <a:r>
              <a:rPr lang="es-ES" dirty="0" err="1"/>
              <a:t>login</a:t>
            </a:r>
            <a:r>
              <a:rPr lang="es-ES" dirty="0"/>
              <a:t>, registro, home, carrito, pago).</a:t>
            </a:r>
            <a:br>
              <a:rPr lang="es-ES" dirty="0"/>
            </a:br>
            <a:r>
              <a:rPr lang="es-ES" dirty="0"/>
              <a:t>Luego desarrollé el </a:t>
            </a:r>
            <a:r>
              <a:rPr lang="es-ES" dirty="0" err="1"/>
              <a:t>frontend</a:t>
            </a:r>
            <a:r>
              <a:rPr lang="es-ES" dirty="0"/>
              <a:t> con </a:t>
            </a:r>
            <a:r>
              <a:rPr lang="es-ES" b="1" dirty="0" err="1"/>
              <a:t>React</a:t>
            </a:r>
            <a:r>
              <a:rPr lang="es-ES" b="1" dirty="0"/>
              <a:t> y </a:t>
            </a:r>
            <a:r>
              <a:rPr lang="es-ES" b="1" dirty="0" err="1"/>
              <a:t>Tailwind</a:t>
            </a:r>
            <a:r>
              <a:rPr lang="es-ES" dirty="0"/>
              <a:t>, el </a:t>
            </a:r>
            <a:r>
              <a:rPr lang="es-ES" dirty="0" err="1"/>
              <a:t>backend</a:t>
            </a:r>
            <a:r>
              <a:rPr lang="es-ES" dirty="0"/>
              <a:t> en </a:t>
            </a:r>
            <a:r>
              <a:rPr lang="es-ES" b="1" dirty="0"/>
              <a:t>Node.js con Express</a:t>
            </a:r>
            <a:r>
              <a:rPr lang="es-ES" dirty="0"/>
              <a:t>, y finalmente construí la base de datos en </a:t>
            </a:r>
            <a:r>
              <a:rPr lang="es-ES" b="1" dirty="0"/>
              <a:t>MongoDB </a:t>
            </a:r>
            <a:r>
              <a:rPr lang="es-ES" b="1" dirty="0" err="1"/>
              <a:t>Compass</a:t>
            </a:r>
            <a:r>
              <a:rPr lang="es-ES" dirty="0"/>
              <a:t>.</a:t>
            </a:r>
          </a:p>
          <a:p>
            <a:r>
              <a:rPr lang="es-ES" dirty="0"/>
              <a:t>Los módulos principales implementados son:*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Autenticación y roles.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CRUD productos y pedidos.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 err="1"/>
              <a:t>Dashboard</a:t>
            </a:r>
            <a:r>
              <a:rPr lang="es-ES" i="1" dirty="0"/>
              <a:t> administrador.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/>
              <a:t>EcoVenturas</a:t>
            </a:r>
            <a:r>
              <a:rPr lang="es-ES" dirty="0"/>
              <a:t> es una aplicación web de comercio electrónico enfocada en la venta de productos sostenibles propios, con el objetivo de fomentar el consumo responsable y generar un impacto positivo en el medio ambiente.</a:t>
            </a:r>
            <a:endParaRPr lang="es-CO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34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295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76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224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115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219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358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59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970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184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814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098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605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382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267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90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034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EcoVenturas</a:t>
            </a:r>
            <a:r>
              <a:rPr lang="es-ES" dirty="0"/>
              <a:t> surge como respuesta a la necesidad de contar con plataformas de comercio electrónico que integren tecnología y sostenibilidad.</a:t>
            </a:r>
            <a:br>
              <a:rPr lang="es-ES" dirty="0"/>
            </a:br>
            <a:r>
              <a:rPr lang="es-ES" dirty="0"/>
              <a:t>Actualmente existen muchas tiendas virtuales, pero la mayoría no tienen un enfoque ecológico ni un control propio de los productos que ofrecen.</a:t>
            </a:r>
            <a:br>
              <a:rPr lang="es-ES" dirty="0"/>
            </a:br>
            <a:r>
              <a:rPr lang="es-ES" dirty="0"/>
              <a:t>Con </a:t>
            </a:r>
            <a:r>
              <a:rPr lang="es-ES" dirty="0" err="1"/>
              <a:t>EcoVenturas</a:t>
            </a:r>
            <a:r>
              <a:rPr lang="es-ES" dirty="0"/>
              <a:t>, buscamos demostrar que es posible desarrollar un sistema moderno, eficiente y amigable con el usuario, que también promueva el consumo responsable.</a:t>
            </a:r>
            <a:endParaRPr dirty="0"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EcoVenturas</a:t>
            </a:r>
            <a:r>
              <a:rPr lang="es-ES" dirty="0"/>
              <a:t> generará beneficios tanto para la empresa como para los usuarios.</a:t>
            </a:r>
            <a:br>
              <a:rPr lang="es-ES" dirty="0"/>
            </a:br>
            <a:r>
              <a:rPr lang="es-ES" dirty="0"/>
              <a:t>Para la empresa: control propio del inventario y ventas.</a:t>
            </a:r>
            <a:br>
              <a:rPr lang="es-ES" dirty="0"/>
            </a:br>
            <a:r>
              <a:rPr lang="es-ES" dirty="0"/>
              <a:t>Para el cliente: una experiencia de compra sencilla, confiable y moderna.</a:t>
            </a:r>
            <a:br>
              <a:rPr lang="es-ES" dirty="0"/>
            </a:br>
            <a:r>
              <a:rPr lang="es-ES" dirty="0"/>
              <a:t>Y para el medio ambiente: una alternativa tecnológica que promueve el consumo sostenible.</a:t>
            </a:r>
            <a:endParaRPr dirty="0"/>
          </a:p>
        </p:txBody>
      </p:sp>
      <p:sp>
        <p:nvSpPr>
          <p:cNvPr id="1785" name="Google Shape;178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/>
              <a:t>Con </a:t>
            </a:r>
            <a:r>
              <a:rPr lang="es-ES" dirty="0" err="1"/>
              <a:t>EcoVenturas</a:t>
            </a:r>
            <a:r>
              <a:rPr lang="es-ES" dirty="0"/>
              <a:t> aprendí a desarrollar un sistema completo con la arquitectura MERN, desde la construcción de la base de datos en MongoDB hasta la implementación de un </a:t>
            </a:r>
            <a:r>
              <a:rPr lang="es-ES" dirty="0" err="1"/>
              <a:t>frontend</a:t>
            </a:r>
            <a:r>
              <a:rPr lang="es-ES" dirty="0"/>
              <a:t> moderno con </a:t>
            </a:r>
            <a:r>
              <a:rPr lang="es-ES" dirty="0" err="1"/>
              <a:t>React</a:t>
            </a:r>
            <a:r>
              <a:rPr lang="es-ES" dirty="0"/>
              <a:t> y </a:t>
            </a:r>
            <a:r>
              <a:rPr lang="es-ES" dirty="0" err="1"/>
              <a:t>Tailwind</a:t>
            </a:r>
            <a:r>
              <a:rPr lang="es-ES" dirty="0"/>
              <a:t> CSS.</a:t>
            </a:r>
            <a:br>
              <a:rPr lang="es-ES" dirty="0"/>
            </a:br>
            <a:r>
              <a:rPr lang="es-ES" dirty="0"/>
              <a:t>Fue un reto asumir todos los roles del desarrollo, pero me permitió fortalecer mis habilidades en autenticación, gestión de datos y </a:t>
            </a:r>
            <a:r>
              <a:rPr lang="es-ES" dirty="0" err="1"/>
              <a:t>CRUDs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En conclusión, </a:t>
            </a:r>
            <a:r>
              <a:rPr lang="es-ES" dirty="0" err="1"/>
              <a:t>EcoVenturas</a:t>
            </a:r>
            <a:r>
              <a:rPr lang="es-ES" dirty="0"/>
              <a:t> no es solo una tienda en línea, es un compromiso con la sostenibilidad y una demostración de que la tecnología puede apoyar al medio ambiente.</a:t>
            </a:r>
            <a:br>
              <a:rPr lang="es-ES" dirty="0"/>
            </a:br>
            <a:r>
              <a:rPr lang="es-ES" dirty="0"/>
              <a:t>Muchas gracias por su atención. Ahora procederé a mostrarles el sistema funcionando."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5" name="Google Shape;178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105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5" name="Google Shape;178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99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Desarrollar una aplicación web con arquitectura MERN que permita a </a:t>
            </a:r>
            <a:r>
              <a:rPr lang="es-ES" dirty="0" err="1"/>
              <a:t>EcoVenturas</a:t>
            </a:r>
            <a:r>
              <a:rPr lang="es-ES" dirty="0"/>
              <a:t> gestionar productos, pedidos y usuarios de manera eficiente y sostenible.</a:t>
            </a:r>
            <a:endParaRPr dirty="0"/>
          </a:p>
        </p:txBody>
      </p:sp>
      <p:sp>
        <p:nvSpPr>
          <p:cNvPr id="1785" name="Google Shape;178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5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Diseñar una interfaz moderna con </a:t>
            </a:r>
            <a:r>
              <a:rPr lang="es-ES" dirty="0" err="1"/>
              <a:t>React</a:t>
            </a:r>
            <a:r>
              <a:rPr lang="es-ES" dirty="0"/>
              <a:t> y </a:t>
            </a:r>
            <a:r>
              <a:rPr lang="es-ES" dirty="0" err="1"/>
              <a:t>Tailwind</a:t>
            </a:r>
            <a:r>
              <a:rPr lang="es-ES" dirty="0"/>
              <a:t> CSS, implementar un </a:t>
            </a:r>
            <a:r>
              <a:rPr lang="es-ES" dirty="0" err="1"/>
              <a:t>backend</a:t>
            </a:r>
            <a:r>
              <a:rPr lang="es-ES" dirty="0"/>
              <a:t> en Node.js, construir una base de datos en MongoDB, integrar un sistema de autenticación con roles y desarrollar el CRUD completo de productos y pedidos.</a:t>
            </a:r>
            <a:endParaRPr dirty="0"/>
          </a:p>
        </p:txBody>
      </p:sp>
      <p:sp>
        <p:nvSpPr>
          <p:cNvPr id="719" name="Google Shape;7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i="1" dirty="0" err="1"/>
              <a:t>EcoVenturas</a:t>
            </a:r>
            <a:r>
              <a:rPr lang="es-ES" i="1" dirty="0"/>
              <a:t> es una aplicación web que ofrece dos tipos de usuarios principales: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Clientes: pueden registrarse, iniciar sesión, ver el catálogo de productos, agregar artículos al carrito y realizar pedidos.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i="1" dirty="0"/>
              <a:t>Administradores: tienen acceso a un panel de control donde gestionan usuarios, productos, inventario y pedidos.</a:t>
            </a:r>
            <a:endParaRPr lang="es-ES" dirty="0"/>
          </a:p>
          <a:p>
            <a:r>
              <a:rPr lang="es-ES" i="1" dirty="0"/>
              <a:t>El sistema está desarrollado con una arquitectura modular: el </a:t>
            </a:r>
            <a:r>
              <a:rPr lang="es-ES" i="1" dirty="0" err="1"/>
              <a:t>frontend</a:t>
            </a:r>
            <a:r>
              <a:rPr lang="es-ES" i="1" dirty="0"/>
              <a:t> se construyó con </a:t>
            </a:r>
            <a:r>
              <a:rPr lang="es-ES" b="1" i="1" dirty="0" err="1"/>
              <a:t>React</a:t>
            </a:r>
            <a:r>
              <a:rPr lang="es-ES" b="1" i="1" dirty="0"/>
              <a:t> + Vite + </a:t>
            </a:r>
            <a:r>
              <a:rPr lang="es-ES" b="1" i="1" dirty="0" err="1"/>
              <a:t>Tailwind</a:t>
            </a:r>
            <a:r>
              <a:rPr lang="es-ES" b="1" i="1" dirty="0"/>
              <a:t> CSS</a:t>
            </a:r>
            <a:r>
              <a:rPr lang="es-ES" i="1" dirty="0"/>
              <a:t>, el </a:t>
            </a:r>
            <a:r>
              <a:rPr lang="es-ES" i="1" dirty="0" err="1"/>
              <a:t>backend</a:t>
            </a:r>
            <a:r>
              <a:rPr lang="es-ES" i="1" dirty="0"/>
              <a:t> con </a:t>
            </a:r>
            <a:r>
              <a:rPr lang="es-ES" b="1" i="1" dirty="0"/>
              <a:t>Node.js y Express</a:t>
            </a:r>
            <a:r>
              <a:rPr lang="es-ES" i="1" dirty="0"/>
              <a:t>, y la base de datos con </a:t>
            </a:r>
            <a:r>
              <a:rPr lang="es-ES" b="1" i="1" dirty="0"/>
              <a:t>MongoDB</a:t>
            </a:r>
            <a:r>
              <a:rPr lang="es-ES" i="1" dirty="0"/>
              <a:t>.</a:t>
            </a:r>
            <a:endParaRPr lang="es-ES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98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proyecto incluye un CRUD completo de productos y pedidos, validación de usuarios con roles, un </a:t>
            </a:r>
            <a:r>
              <a:rPr lang="es-ES" dirty="0" err="1"/>
              <a:t>dashboard</a:t>
            </a:r>
            <a:r>
              <a:rPr lang="es-ES" dirty="0"/>
              <a:t> administrador y prototipos visuales diseñados en </a:t>
            </a:r>
            <a:r>
              <a:rPr lang="es-ES" dirty="0" err="1"/>
              <a:t>Figma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Lo que aún no incluye, por ahora, es la integración con pasarelas de pago, aplicación móvil ni participación de vendedores externos, ya que </a:t>
            </a:r>
            <a:r>
              <a:rPr lang="es-ES" dirty="0" err="1"/>
              <a:t>EcoVenturas</a:t>
            </a:r>
            <a:r>
              <a:rPr lang="es-ES" dirty="0"/>
              <a:t> maneja únicamente productos propios.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84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/>
              <a:t>Funcionales:</a:t>
            </a:r>
            <a:r>
              <a:rPr lang="es-CO" dirty="0"/>
              <a:t> CRUD productos/pedidos, </a:t>
            </a:r>
            <a:r>
              <a:rPr lang="es-CO" dirty="0" err="1"/>
              <a:t>login</a:t>
            </a:r>
            <a:r>
              <a:rPr lang="es-CO" dirty="0"/>
              <a:t>, roles, </a:t>
            </a:r>
            <a:r>
              <a:rPr lang="es-CO" dirty="0" err="1"/>
              <a:t>dashboard</a:t>
            </a:r>
            <a:r>
              <a:rPr lang="es-CO" dirty="0"/>
              <a:t>.</a:t>
            </a: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uanpmodu92/ecoventuras.git" TargetMode="External"/><Relationship Id="rId4" Type="http://schemas.openxmlformats.org/officeDocument/2006/relationships/hyperlink" Target="https://youtu.be/QbOrVxcCkO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94C7DE7-2534-4F0B-B4C7-267218529FAA}"/>
              </a:ext>
            </a:extLst>
          </p:cNvPr>
          <p:cNvSpPr txBox="1"/>
          <p:nvPr/>
        </p:nvSpPr>
        <p:spPr>
          <a:xfrm>
            <a:off x="5831023" y="5126770"/>
            <a:ext cx="1728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i="0" dirty="0">
                <a:solidFill>
                  <a:srgbClr val="141414"/>
                </a:solidFill>
                <a:effectLst/>
                <a:latin typeface="Helvetica Neue"/>
              </a:rPr>
              <a:t>ECOVENTURAS</a:t>
            </a:r>
            <a:endParaRPr lang="es-ES" sz="16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E955842-A4E2-4F5E-8C57-10E1793E7CBE}"/>
              </a:ext>
            </a:extLst>
          </p:cNvPr>
          <p:cNvSpPr/>
          <p:nvPr/>
        </p:nvSpPr>
        <p:spPr>
          <a:xfrm>
            <a:off x="3521087" y="1169431"/>
            <a:ext cx="63488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Tecnólogo en Análisis y Desarrollo de Software.</a:t>
            </a:r>
          </a:p>
          <a:p>
            <a:pPr algn="ctr"/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Ficha 2879709</a:t>
            </a:r>
          </a:p>
        </p:txBody>
      </p:sp>
      <p:sp>
        <p:nvSpPr>
          <p:cNvPr id="5" name="Rectángulo redondeado 2">
            <a:extLst>
              <a:ext uri="{FF2B5EF4-FFF2-40B4-BE49-F238E27FC236}">
                <a16:creationId xmlns:a16="http://schemas.microsoft.com/office/drawing/2014/main" id="{388FDA71-8D03-4FC0-85BD-667035C27BA5}"/>
              </a:ext>
            </a:extLst>
          </p:cNvPr>
          <p:cNvSpPr/>
          <p:nvPr/>
        </p:nvSpPr>
        <p:spPr>
          <a:xfrm>
            <a:off x="5757380" y="3809782"/>
            <a:ext cx="1876259" cy="13169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5FBB753-C0BA-402E-A66E-C7013D54227B}"/>
              </a:ext>
            </a:extLst>
          </p:cNvPr>
          <p:cNvSpPr/>
          <p:nvPr/>
        </p:nvSpPr>
        <p:spPr>
          <a:xfrm>
            <a:off x="3647510" y="269965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141414"/>
                </a:solidFill>
                <a:latin typeface="Helvetica Neue"/>
              </a:rPr>
              <a:t>Aprendiz</a:t>
            </a:r>
          </a:p>
          <a:p>
            <a:r>
              <a:rPr lang="es-ES" dirty="0">
                <a:solidFill>
                  <a:srgbClr val="141414"/>
                </a:solidFill>
                <a:latin typeface="Helvetica Neue"/>
              </a:rPr>
              <a:t>Juan Pablo Moreno Dueñas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F5E6F5C-479D-4141-82DF-00AA8BA9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15" y="3809782"/>
            <a:ext cx="1316988" cy="1316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232062" y="810192"/>
            <a:ext cx="7607137" cy="6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733" b="1" dirty="0">
                <a:solidFill>
                  <a:srgbClr val="00324D"/>
                </a:solidFill>
                <a:latin typeface="Work Sans"/>
                <a:sym typeface="Work Sans"/>
              </a:rPr>
              <a:t>Requerimientos </a:t>
            </a:r>
            <a:r>
              <a:rPr lang="es-CO" sz="3733" b="1" dirty="0">
                <a:solidFill>
                  <a:srgbClr val="FF0000"/>
                </a:solidFill>
                <a:latin typeface="Work Sans"/>
                <a:sym typeface="Work Sans"/>
              </a:rPr>
              <a:t>No funcionales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6" name="Google Shape;156;p24"/>
          <p:cNvSpPr/>
          <p:nvPr/>
        </p:nvSpPr>
        <p:spPr>
          <a:xfrm>
            <a:off x="2661078" y="2665310"/>
            <a:ext cx="3311512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Usabilidad: diseño moderno e intuitivo con </a:t>
            </a:r>
            <a:r>
              <a:rPr lang="es-CO" sz="2000" b="0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tailwind</a:t>
            </a: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CSS</a:t>
            </a:r>
            <a:endParaRPr sz="1600" dirty="0"/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4701" y="2464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9" name="Google Shape;159;p24"/>
          <p:cNvSpPr/>
          <p:nvPr/>
        </p:nvSpPr>
        <p:spPr>
          <a:xfrm>
            <a:off x="1737287" y="2408096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848647" y="250539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4701" y="35904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2" name="Google Shape;162;p24"/>
          <p:cNvSpPr/>
          <p:nvPr/>
        </p:nvSpPr>
        <p:spPr>
          <a:xfrm>
            <a:off x="1731735" y="3534298"/>
            <a:ext cx="929343" cy="895610"/>
          </a:xfrm>
          <a:prstGeom prst="rect">
            <a:avLst/>
          </a:prstGeom>
          <a:noFill/>
          <a:ln w="19050" cap="flat" cmpd="sng">
            <a:solidFill>
              <a:srgbClr val="F7F5B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848647" y="363159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01" y="4716651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4"/>
          <p:cNvSpPr/>
          <p:nvPr/>
        </p:nvSpPr>
        <p:spPr>
          <a:xfrm>
            <a:off x="1726183" y="4660500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848647" y="4757794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/>
          </a:p>
        </p:txBody>
      </p:sp>
      <p:pic>
        <p:nvPicPr>
          <p:cNvPr id="167" name="Google Shape;167;p24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2672184" y="3803759"/>
            <a:ext cx="3169816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dirty="0">
                <a:solidFill>
                  <a:srgbClr val="3F3F3F"/>
                </a:solidFill>
                <a:latin typeface="Work Sans"/>
                <a:sym typeface="Work Sans"/>
              </a:rPr>
              <a:t>Escalabilidad: </a:t>
            </a:r>
            <a:r>
              <a:rPr lang="es-CO" sz="2000" dirty="0" err="1">
                <a:solidFill>
                  <a:srgbClr val="3F3F3F"/>
                </a:solidFill>
                <a:latin typeface="Work Sans"/>
                <a:sym typeface="Work Sans"/>
              </a:rPr>
              <a:t>backend</a:t>
            </a:r>
            <a:r>
              <a:rPr lang="es-CO" sz="2000" dirty="0">
                <a:solidFill>
                  <a:srgbClr val="3F3F3F"/>
                </a:solidFill>
                <a:latin typeface="Work Sans"/>
                <a:sym typeface="Work Sans"/>
              </a:rPr>
              <a:t> con Node.js y MongoDB</a:t>
            </a:r>
            <a:endParaRPr sz="1600" dirty="0"/>
          </a:p>
        </p:txBody>
      </p:sp>
      <p:sp>
        <p:nvSpPr>
          <p:cNvPr id="169" name="Google Shape;169;p24"/>
          <p:cNvSpPr/>
          <p:nvPr/>
        </p:nvSpPr>
        <p:spPr>
          <a:xfrm>
            <a:off x="2652758" y="4916128"/>
            <a:ext cx="3443241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Seguridad: autenticación con usuario y contraseña</a:t>
            </a:r>
            <a:endParaRPr sz="2000" dirty="0"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825" y="244841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1" name="Google Shape;171;p24"/>
          <p:cNvSpPr/>
          <p:nvPr/>
        </p:nvSpPr>
        <p:spPr>
          <a:xfrm>
            <a:off x="6219411" y="2392263"/>
            <a:ext cx="923791" cy="895610"/>
          </a:xfrm>
          <a:prstGeom prst="rect">
            <a:avLst/>
          </a:prstGeom>
          <a:noFill/>
          <a:ln w="19050" cap="flat" cmpd="sng">
            <a:solidFill>
              <a:srgbClr val="FFCE4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6330770" y="2489557"/>
            <a:ext cx="745019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149475" y="2672326"/>
            <a:ext cx="3552060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Rendimiento: </a:t>
            </a:r>
            <a:r>
              <a:rPr lang="es-CO" sz="2000" b="0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frontend</a:t>
            </a: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optimizado con Vite.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59164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dirty="0">
                <a:solidFill>
                  <a:srgbClr val="141414"/>
                </a:solidFill>
                <a:effectLst/>
                <a:latin typeface="Helvetica Neue"/>
              </a:rPr>
              <a:t>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2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2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2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2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2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2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2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2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2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2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200" name="Google Shape;200;p25"/>
          <p:cNvSpPr/>
          <p:nvPr/>
        </p:nvSpPr>
        <p:spPr>
          <a:xfrm>
            <a:off x="3760367" y="2598249"/>
            <a:ext cx="4747232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Diseño del software</a:t>
            </a:r>
            <a:endParaRPr dirty="0"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20" name="Google Shape;200;p25">
            <a:extLst>
              <a:ext uri="{FF2B5EF4-FFF2-40B4-BE49-F238E27FC236}">
                <a16:creationId xmlns:a16="http://schemas.microsoft.com/office/drawing/2014/main" id="{58778E17-5421-4DFE-ACB6-EA4C2CCF9416}"/>
              </a:ext>
            </a:extLst>
          </p:cNvPr>
          <p:cNvSpPr/>
          <p:nvPr/>
        </p:nvSpPr>
        <p:spPr>
          <a:xfrm>
            <a:off x="10161167" y="6277089"/>
            <a:ext cx="2030833" cy="58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2400" b="1" dirty="0" err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Ecoventuras</a:t>
            </a:r>
            <a:endParaRPr sz="10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E34C41E-F147-4A16-8041-E009D7E2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5520560"/>
            <a:ext cx="1316988" cy="13169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0509" y="834588"/>
            <a:ext cx="7012558" cy="60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/>
              <a:t>Arquitectura:</a:t>
            </a:r>
            <a:r>
              <a:rPr lang="es-CO" sz="2000" dirty="0"/>
              <a:t> MERN (MongoDB, Express, </a:t>
            </a:r>
            <a:r>
              <a:rPr lang="es-CO" sz="2000" dirty="0" err="1"/>
              <a:t>React</a:t>
            </a:r>
            <a:r>
              <a:rPr lang="es-CO" sz="2000" dirty="0"/>
              <a:t>, Node.js).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997D89B-1571-4EE9-865B-3AE74E42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0" y="1107092"/>
            <a:ext cx="11014018" cy="5213477"/>
          </a:xfrm>
          <a:prstGeom prst="rect">
            <a:avLst/>
          </a:prstGeom>
        </p:spPr>
      </p:pic>
      <p:pic>
        <p:nvPicPr>
          <p:cNvPr id="24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D7FEF241-C471-4ECC-97B2-645A09230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8975" y="408744"/>
            <a:ext cx="12092558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Casos de uso: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CRUD de productos, gestión de pedidos.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E1AA4C2-F19A-4781-A2AD-890EF77E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9" y="1339659"/>
            <a:ext cx="5366488" cy="35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55FBCF-704A-455B-B29C-F6058C9C2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028" y="1194572"/>
            <a:ext cx="6380122" cy="5070441"/>
          </a:xfrm>
          <a:prstGeom prst="rect">
            <a:avLst/>
          </a:prstGeom>
        </p:spPr>
      </p:pic>
      <p:pic>
        <p:nvPicPr>
          <p:cNvPr id="21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C0CFFDA3-1632-4EA4-87C0-198A0D658E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010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8975" y="408744"/>
            <a:ext cx="12092558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>
                <a:solidFill>
                  <a:schemeClr val="tx1"/>
                </a:solidFill>
                <a:latin typeface="Arial" panose="020B0604020202020204" pitchFamily="34" charset="0"/>
              </a:rPr>
              <a:t>Historias de usuario</a:t>
            </a: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CEC4032-7CE1-4CD1-8D18-BAF4A4A7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1277355"/>
            <a:ext cx="11988800" cy="4991017"/>
          </a:xfrm>
          <a:prstGeom prst="rect">
            <a:avLst/>
          </a:prstGeom>
        </p:spPr>
      </p:pic>
      <p:pic>
        <p:nvPicPr>
          <p:cNvPr id="20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BD6306AD-B08C-4083-BCC9-DA7695C482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56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8975" y="408744"/>
            <a:ext cx="12092558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>
                <a:solidFill>
                  <a:schemeClr val="tx1"/>
                </a:solidFill>
                <a:latin typeface="Arial" panose="020B0604020202020204" pitchFamily="34" charset="0"/>
              </a:rPr>
              <a:t>Historias de usuario</a:t>
            </a: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0ED24BB-9B5E-43B7-8202-CDBABAE1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" y="1746610"/>
            <a:ext cx="12092558" cy="3423011"/>
          </a:xfrm>
          <a:prstGeom prst="rect">
            <a:avLst/>
          </a:prstGeom>
        </p:spPr>
      </p:pic>
      <p:pic>
        <p:nvPicPr>
          <p:cNvPr id="19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0CC5742E-4FA8-413D-AA1A-5AEBA325F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67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45095" y="155882"/>
            <a:ext cx="2762292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>
                <a:solidFill>
                  <a:schemeClr val="tx1"/>
                </a:solidFill>
                <a:latin typeface="Arial" panose="020B0604020202020204" pitchFamily="34" charset="0"/>
              </a:rPr>
              <a:t>Diagrama de clases </a:t>
            </a:r>
            <a:endParaRPr lang="es-CO" sz="2000" dirty="0"/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3E8FB1E-2B76-4987-A039-DAD9A497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466" y="441287"/>
            <a:ext cx="3882628" cy="6357958"/>
          </a:xfrm>
          <a:prstGeom prst="rect">
            <a:avLst/>
          </a:prstGeom>
        </p:spPr>
      </p:pic>
      <p:sp>
        <p:nvSpPr>
          <p:cNvPr id="21" name="Google Shape;213;p26">
            <a:extLst>
              <a:ext uri="{FF2B5EF4-FFF2-40B4-BE49-F238E27FC236}">
                <a16:creationId xmlns:a16="http://schemas.microsoft.com/office/drawing/2014/main" id="{2922FCAC-7992-496B-8B4C-B409855C3BD6}"/>
              </a:ext>
            </a:extLst>
          </p:cNvPr>
          <p:cNvSpPr/>
          <p:nvPr/>
        </p:nvSpPr>
        <p:spPr>
          <a:xfrm>
            <a:off x="545095" y="3185960"/>
            <a:ext cx="5940373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dirty="0">
                <a:solidFill>
                  <a:schemeClr val="tx1"/>
                </a:solidFill>
                <a:latin typeface="Arial" panose="020B0604020202020204" pitchFamily="34" charset="0"/>
              </a:rPr>
              <a:t>Colecciones principales -&gt; Usuarios, Productos, Ordenes, Carrito, Contacto,  </a:t>
            </a:r>
            <a:endParaRPr lang="es-CO" sz="2000" dirty="0"/>
          </a:p>
        </p:txBody>
      </p:sp>
      <p:pic>
        <p:nvPicPr>
          <p:cNvPr id="22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C3A245B3-0CF6-4F39-B6F5-FDA7CCD09E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10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8975" y="265266"/>
            <a:ext cx="12092558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>
                <a:solidFill>
                  <a:schemeClr val="tx1"/>
                </a:solidFill>
                <a:latin typeface="Arial" panose="020B0604020202020204" pitchFamily="34" charset="0"/>
              </a:rPr>
              <a:t>Lenguajes/Plataformas</a:t>
            </a:r>
            <a:endParaRPr lang="es-CO" sz="20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61FAA51-47AF-44AC-9225-00C97FD3D9ED}"/>
              </a:ext>
            </a:extLst>
          </p:cNvPr>
          <p:cNvSpPr txBox="1"/>
          <p:nvPr/>
        </p:nvSpPr>
        <p:spPr>
          <a:xfrm>
            <a:off x="598975" y="1106546"/>
            <a:ext cx="4624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/>
              <a:t>Frontend</a:t>
            </a:r>
            <a:r>
              <a:rPr lang="es-CO" sz="2000" dirty="0"/>
              <a:t>: </a:t>
            </a:r>
            <a:r>
              <a:rPr lang="es-CO" sz="2000" dirty="0" err="1"/>
              <a:t>React</a:t>
            </a:r>
            <a:r>
              <a:rPr lang="es-CO" sz="2000" dirty="0"/>
              <a:t> + Vite + </a:t>
            </a:r>
            <a:r>
              <a:rPr lang="es-CO" sz="2000" dirty="0" err="1"/>
              <a:t>Tailwind</a:t>
            </a:r>
            <a:r>
              <a:rPr lang="es-CO" sz="2000" dirty="0"/>
              <a:t> CSS</a:t>
            </a:r>
          </a:p>
          <a:p>
            <a:endParaRPr lang="es-CO" dirty="0"/>
          </a:p>
        </p:txBody>
      </p:sp>
      <p:pic>
        <p:nvPicPr>
          <p:cNvPr id="5126" name="Picture 6" descr="React - Wikipedia, la enciclopedia libre">
            <a:extLst>
              <a:ext uri="{FF2B5EF4-FFF2-40B4-BE49-F238E27FC236}">
                <a16:creationId xmlns:a16="http://schemas.microsoft.com/office/drawing/2014/main" id="{9A5DB279-42B1-4EB2-9933-900E0003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9" y="1540851"/>
            <a:ext cx="1623180" cy="14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98D074-EA93-4069-BA8B-4F479D91A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829" y="1452219"/>
            <a:ext cx="1706167" cy="1680827"/>
          </a:xfrm>
          <a:prstGeom prst="rect">
            <a:avLst/>
          </a:prstGeom>
        </p:spPr>
      </p:pic>
      <p:pic>
        <p:nvPicPr>
          <p:cNvPr id="5132" name="Picture 12" descr="Tailwind CSS icon in Color Hand Drawn Style">
            <a:extLst>
              <a:ext uri="{FF2B5EF4-FFF2-40B4-BE49-F238E27FC236}">
                <a16:creationId xmlns:a16="http://schemas.microsoft.com/office/drawing/2014/main" id="{0D8D1093-2774-4C90-A8BE-354B6A03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83" y="1412789"/>
            <a:ext cx="1978780" cy="19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D95BC66-95C0-49B4-BFBC-D9B5626BC0AC}"/>
              </a:ext>
            </a:extLst>
          </p:cNvPr>
          <p:cNvSpPr txBox="1"/>
          <p:nvPr/>
        </p:nvSpPr>
        <p:spPr>
          <a:xfrm>
            <a:off x="4428740" y="3391569"/>
            <a:ext cx="3762202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/>
              <a:t>Backend</a:t>
            </a:r>
            <a:r>
              <a:rPr lang="es-CO" sz="2000" dirty="0"/>
              <a:t>: Node.js + Express</a:t>
            </a:r>
          </a:p>
        </p:txBody>
      </p:sp>
      <p:pic>
        <p:nvPicPr>
          <p:cNvPr id="5136" name="Picture 16" descr="How to Make a Simple Server in Express.js | by Douglas Rocha | Medium">
            <a:extLst>
              <a:ext uri="{FF2B5EF4-FFF2-40B4-BE49-F238E27FC236}">
                <a16:creationId xmlns:a16="http://schemas.microsoft.com/office/drawing/2014/main" id="{4FDEFB9A-4F1E-4963-8526-3B2EC63A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91" y="3822997"/>
            <a:ext cx="4189884" cy="295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BB6F672-1F7A-45E9-8F88-400EF21AE17C}"/>
              </a:ext>
            </a:extLst>
          </p:cNvPr>
          <p:cNvSpPr txBox="1"/>
          <p:nvPr/>
        </p:nvSpPr>
        <p:spPr>
          <a:xfrm>
            <a:off x="7249327" y="1077300"/>
            <a:ext cx="4080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/>
              <a:t>Control de versiones: GitHub</a:t>
            </a:r>
            <a:endParaRPr lang="es-CO" sz="1200" dirty="0"/>
          </a:p>
        </p:txBody>
      </p:sp>
      <p:pic>
        <p:nvPicPr>
          <p:cNvPr id="5140" name="Picture 20" descr="GitHub - Wikipedia, la enciclopedia libre">
            <a:extLst>
              <a:ext uri="{FF2B5EF4-FFF2-40B4-BE49-F238E27FC236}">
                <a16:creationId xmlns:a16="http://schemas.microsoft.com/office/drawing/2014/main" id="{36FE024F-845C-4729-B748-6475B214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73" y="1497379"/>
            <a:ext cx="2959984" cy="29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4D989D33-606C-4CAD-AA31-403D39D228F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t="1774" b="1774"/>
          <a:stretch/>
        </p:blipFill>
        <p:spPr>
          <a:xfrm>
            <a:off x="11169694" y="153536"/>
            <a:ext cx="922865" cy="868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1178561" y="456620"/>
            <a:ext cx="4917439" cy="3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EJEMPLO Titulo 2</a:t>
            </a:r>
            <a:endParaRPr sz="24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98974" y="148557"/>
            <a:ext cx="2768637" cy="86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3733"/>
            </a:pPr>
            <a:r>
              <a:rPr lang="es-CO" sz="2000" b="1" dirty="0">
                <a:solidFill>
                  <a:schemeClr val="tx1"/>
                </a:solidFill>
                <a:latin typeface="Arial" panose="020B0604020202020204" pitchFamily="34" charset="0"/>
              </a:rPr>
              <a:t>Modelo BD: NoSQL</a:t>
            </a:r>
            <a:endParaRPr lang="es-CO" sz="2000" dirty="0"/>
          </a:p>
        </p:txBody>
      </p:sp>
      <p:grpSp>
        <p:nvGrpSpPr>
          <p:cNvPr id="214" name="Google Shape;214;p26"/>
          <p:cNvGrpSpPr/>
          <p:nvPr/>
        </p:nvGrpSpPr>
        <p:grpSpPr>
          <a:xfrm>
            <a:off x="233911" y="320227"/>
            <a:ext cx="266743" cy="528011"/>
            <a:chOff x="141693" y="266421"/>
            <a:chExt cx="287374" cy="396008"/>
          </a:xfrm>
        </p:grpSpPr>
        <p:cxnSp>
          <p:nvCxnSpPr>
            <p:cNvPr id="215" name="Google Shape;215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6" name="Google Shape;216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7" name="Google Shape;217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8" name="Google Shape;218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19" name="Google Shape;219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0" name="Google Shape;220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1" name="Google Shape;221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2" name="Google Shape;222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3" name="Google Shape;223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24" name="Google Shape;224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129AF0C-ED87-4345-A597-FD68C9DC1E8A}"/>
              </a:ext>
            </a:extLst>
          </p:cNvPr>
          <p:cNvSpPr txBox="1"/>
          <p:nvPr/>
        </p:nvSpPr>
        <p:spPr>
          <a:xfrm>
            <a:off x="4892654" y="913591"/>
            <a:ext cx="2406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MongoDB (</a:t>
            </a:r>
            <a:r>
              <a:rPr lang="es-CO" sz="1800" dirty="0" err="1"/>
              <a:t>Compass</a:t>
            </a:r>
            <a:r>
              <a:rPr lang="es-CO" sz="1800" dirty="0"/>
              <a:t>)</a:t>
            </a:r>
            <a:endParaRPr lang="es-CO" dirty="0"/>
          </a:p>
        </p:txBody>
      </p:sp>
      <p:pic>
        <p:nvPicPr>
          <p:cNvPr id="5138" name="Picture 18" descr="MongoDB for VS Code - Visual Studio Marketplace">
            <a:extLst>
              <a:ext uri="{FF2B5EF4-FFF2-40B4-BE49-F238E27FC236}">
                <a16:creationId xmlns:a16="http://schemas.microsoft.com/office/drawing/2014/main" id="{A0EBFF64-6A62-421C-8E3F-BEA2C277D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551" y="2091843"/>
            <a:ext cx="2674314" cy="267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3090D2-5319-4AFD-9046-CC9024497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92" y="1277355"/>
            <a:ext cx="10066867" cy="5481324"/>
          </a:xfrm>
          <a:prstGeom prst="rect">
            <a:avLst/>
          </a:prstGeom>
        </p:spPr>
      </p:pic>
      <p:pic>
        <p:nvPicPr>
          <p:cNvPr id="29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DB2D6513-D16E-4A1B-A39F-38FED38CBA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21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t="-178"/>
          <a:stretch/>
        </p:blipFill>
        <p:spPr>
          <a:xfrm>
            <a:off x="8921887" y="-25397"/>
            <a:ext cx="3285277" cy="6883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31" name="Google Shape;831;p41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2" name="Google Shape;832;p41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3" name="Google Shape;833;p41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4" name="Google Shape;834;p41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5" name="Google Shape;835;p41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6" name="Google Shape;836;p41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7" name="Google Shape;837;p41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8" name="Google Shape;838;p41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39" name="Google Shape;839;p41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40" name="Google Shape;840;p41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841" name="Google Shape;841;p41"/>
          <p:cNvSpPr txBox="1"/>
          <p:nvPr/>
        </p:nvSpPr>
        <p:spPr>
          <a:xfrm>
            <a:off x="662537" y="318398"/>
            <a:ext cx="5433463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Desarrollo y prototipos</a:t>
            </a:r>
            <a:endParaRPr dirty="0"/>
          </a:p>
        </p:txBody>
      </p:sp>
      <p:pic>
        <p:nvPicPr>
          <p:cNvPr id="844" name="Google Shape;8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080116" y="5600445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41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846" name="Google Shape;84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5" y="146036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47" name="Google Shape;847;p41"/>
          <p:cNvSpPr/>
          <p:nvPr/>
        </p:nvSpPr>
        <p:spPr>
          <a:xfrm>
            <a:off x="612415" y="140421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717461" y="150150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sp>
        <p:nvSpPr>
          <p:cNvPr id="849" name="Google Shape;849;p41"/>
          <p:cNvSpPr/>
          <p:nvPr/>
        </p:nvSpPr>
        <p:spPr>
          <a:xfrm>
            <a:off x="1527846" y="1661426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1" dirty="0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rPr>
              <a:t>Prototipos en </a:t>
            </a:r>
            <a:r>
              <a:rPr lang="es-CO" sz="2000" b="1" dirty="0" err="1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rPr>
              <a:t>figma</a:t>
            </a:r>
            <a:endParaRPr sz="1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50" name="Google Shape;850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5" y="3319892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1" name="Google Shape;851;p41"/>
          <p:cNvSpPr/>
          <p:nvPr/>
        </p:nvSpPr>
        <p:spPr>
          <a:xfrm>
            <a:off x="612415" y="3281159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717461" y="3361035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dirty="0"/>
          </a:p>
        </p:txBody>
      </p:sp>
      <p:sp>
        <p:nvSpPr>
          <p:cNvPr id="853" name="Google Shape;853;p41"/>
          <p:cNvSpPr/>
          <p:nvPr/>
        </p:nvSpPr>
        <p:spPr>
          <a:xfrm>
            <a:off x="1523581" y="3250961"/>
            <a:ext cx="2847728" cy="90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n-US" sz="2000" b="1" dirty="0"/>
              <a:t>Frontend </a:t>
            </a:r>
            <a:r>
              <a:rPr lang="en-US" sz="2000" b="1" dirty="0" err="1"/>
              <a:t>implementado</a:t>
            </a:r>
            <a:r>
              <a:rPr lang="en-US" sz="2000" dirty="0"/>
              <a:t> con React + Tailwind CSS.</a:t>
            </a:r>
            <a:endParaRPr sz="1100" dirty="0"/>
          </a:p>
        </p:txBody>
      </p:sp>
      <p:pic>
        <p:nvPicPr>
          <p:cNvPr id="854" name="Google Shape;854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515" y="517750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55" name="Google Shape;855;p41"/>
          <p:cNvSpPr/>
          <p:nvPr/>
        </p:nvSpPr>
        <p:spPr>
          <a:xfrm>
            <a:off x="603706" y="5130062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717461" y="521864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dirty="0"/>
          </a:p>
        </p:txBody>
      </p:sp>
      <p:sp>
        <p:nvSpPr>
          <p:cNvPr id="857" name="Google Shape;857;p41"/>
          <p:cNvSpPr/>
          <p:nvPr/>
        </p:nvSpPr>
        <p:spPr>
          <a:xfrm>
            <a:off x="1527847" y="5399830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1" dirty="0" err="1"/>
              <a:t>Backend</a:t>
            </a:r>
            <a:r>
              <a:rPr lang="es-ES" sz="2000" b="1" dirty="0"/>
              <a:t> implementado</a:t>
            </a:r>
            <a:r>
              <a:rPr lang="es-ES" sz="2000" dirty="0"/>
              <a:t> con Node.js y Express.</a:t>
            </a:r>
            <a:endParaRPr sz="2000" dirty="0"/>
          </a:p>
        </p:txBody>
      </p:sp>
      <p:pic>
        <p:nvPicPr>
          <p:cNvPr id="858" name="Google Shape;858;p41" descr="Logotip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855;p41">
            <a:extLst>
              <a:ext uri="{FF2B5EF4-FFF2-40B4-BE49-F238E27FC236}">
                <a16:creationId xmlns:a16="http://schemas.microsoft.com/office/drawing/2014/main" id="{3AB8851A-3696-4C04-A043-69D6287C0016}"/>
              </a:ext>
            </a:extLst>
          </p:cNvPr>
          <p:cNvSpPr/>
          <p:nvPr/>
        </p:nvSpPr>
        <p:spPr>
          <a:xfrm>
            <a:off x="4216335" y="1415853"/>
            <a:ext cx="923791" cy="895610"/>
          </a:xfrm>
          <a:prstGeom prst="rect">
            <a:avLst/>
          </a:prstGeom>
          <a:noFill/>
          <a:ln w="19050" cap="flat" cmpd="sng">
            <a:solidFill>
              <a:schemeClr val="tx2">
                <a:lumMod val="2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57;p41">
            <a:extLst>
              <a:ext uri="{FF2B5EF4-FFF2-40B4-BE49-F238E27FC236}">
                <a16:creationId xmlns:a16="http://schemas.microsoft.com/office/drawing/2014/main" id="{C694E027-3E0C-45A5-90D4-0886D3E9C232}"/>
              </a:ext>
            </a:extLst>
          </p:cNvPr>
          <p:cNvSpPr/>
          <p:nvPr/>
        </p:nvSpPr>
        <p:spPr>
          <a:xfrm>
            <a:off x="5086573" y="1682690"/>
            <a:ext cx="4060639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2000" b="1" dirty="0"/>
              <a:t>Base de datos MongoDB</a:t>
            </a:r>
            <a:r>
              <a:rPr lang="es-ES" sz="2000" dirty="0"/>
              <a:t> con colecciones: Usuarios, Productos, Pedidos.</a:t>
            </a:r>
            <a:endParaRPr sz="2000" dirty="0"/>
          </a:p>
        </p:txBody>
      </p:sp>
      <p:sp>
        <p:nvSpPr>
          <p:cNvPr id="43" name="Google Shape;855;p41">
            <a:extLst>
              <a:ext uri="{FF2B5EF4-FFF2-40B4-BE49-F238E27FC236}">
                <a16:creationId xmlns:a16="http://schemas.microsoft.com/office/drawing/2014/main" id="{A35B86CF-8A72-4CED-8F0A-8545D30F1866}"/>
              </a:ext>
            </a:extLst>
          </p:cNvPr>
          <p:cNvSpPr/>
          <p:nvPr/>
        </p:nvSpPr>
        <p:spPr>
          <a:xfrm>
            <a:off x="4237848" y="3281159"/>
            <a:ext cx="923791" cy="895610"/>
          </a:xfrm>
          <a:prstGeom prst="rect">
            <a:avLst/>
          </a:prstGeom>
          <a:noFill/>
          <a:ln w="19050" cap="flat" cmpd="sng">
            <a:solidFill>
              <a:srgbClr val="FFCE4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57;p41">
            <a:extLst>
              <a:ext uri="{FF2B5EF4-FFF2-40B4-BE49-F238E27FC236}">
                <a16:creationId xmlns:a16="http://schemas.microsoft.com/office/drawing/2014/main" id="{B4C519E3-C6BB-4B33-8904-9D445BAABC04}"/>
              </a:ext>
            </a:extLst>
          </p:cNvPr>
          <p:cNvSpPr/>
          <p:nvPr/>
        </p:nvSpPr>
        <p:spPr>
          <a:xfrm>
            <a:off x="5166876" y="3244455"/>
            <a:ext cx="4060639" cy="155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1" dirty="0"/>
              <a:t>Módulos desarrollados: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 panose="020B0604020202020204" pitchFamily="34" charset="0"/>
              <a:buChar char="•"/>
            </a:pPr>
            <a:r>
              <a:rPr lang="es-CO" sz="2000" dirty="0"/>
              <a:t>Autenticación y roles.</a:t>
            </a:r>
            <a:endParaRPr lang="es-CO" sz="2000" b="1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 panose="020B0604020202020204" pitchFamily="34" charset="0"/>
              <a:buChar char="•"/>
            </a:pPr>
            <a:r>
              <a:rPr lang="es-CO" sz="2000" dirty="0"/>
              <a:t>CRUD productos.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 panose="020B0604020202020204" pitchFamily="34" charset="0"/>
              <a:buChar char="•"/>
            </a:pPr>
            <a:r>
              <a:rPr lang="es-CO" sz="2000" dirty="0"/>
              <a:t>CRUD pedidos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 panose="020B0604020202020204" pitchFamily="34" charset="0"/>
              <a:buChar char="•"/>
            </a:pPr>
            <a:r>
              <a:rPr lang="es-CO" sz="2000" dirty="0" err="1"/>
              <a:t>Dashboard</a:t>
            </a:r>
            <a:r>
              <a:rPr lang="es-CO" sz="2000" dirty="0"/>
              <a:t> administrador.</a:t>
            </a:r>
            <a:endParaRPr sz="2000" b="1" dirty="0"/>
          </a:p>
        </p:txBody>
      </p:sp>
      <p:pic>
        <p:nvPicPr>
          <p:cNvPr id="46" name="Google Shape;170;p24">
            <a:extLst>
              <a:ext uri="{FF2B5EF4-FFF2-40B4-BE49-F238E27FC236}">
                <a16:creationId xmlns:a16="http://schemas.microsoft.com/office/drawing/2014/main" id="{923A85FF-C029-4F84-BCC9-9BCE151BD1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16788" y="3311465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" name="Google Shape;856;p41">
            <a:extLst>
              <a:ext uri="{FF2B5EF4-FFF2-40B4-BE49-F238E27FC236}">
                <a16:creationId xmlns:a16="http://schemas.microsoft.com/office/drawing/2014/main" id="{47B20F7E-1174-4BAC-A064-B31023072813}"/>
              </a:ext>
            </a:extLst>
          </p:cNvPr>
          <p:cNvSpPr/>
          <p:nvPr/>
        </p:nvSpPr>
        <p:spPr>
          <a:xfrm>
            <a:off x="4344379" y="336324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05</a:t>
            </a:r>
            <a:endParaRPr dirty="0"/>
          </a:p>
        </p:txBody>
      </p:sp>
      <p:pic>
        <p:nvPicPr>
          <p:cNvPr id="49" name="Google Shape;161;p24">
            <a:extLst>
              <a:ext uri="{FF2B5EF4-FFF2-40B4-BE49-F238E27FC236}">
                <a16:creationId xmlns:a16="http://schemas.microsoft.com/office/drawing/2014/main" id="{1619223A-51CD-4478-BDA9-1D65C0081F0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47553" y="144636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0" name="Google Shape;856;p41">
            <a:extLst>
              <a:ext uri="{FF2B5EF4-FFF2-40B4-BE49-F238E27FC236}">
                <a16:creationId xmlns:a16="http://schemas.microsoft.com/office/drawing/2014/main" id="{78E14B67-612C-4FBE-9A91-18120A5AC217}"/>
              </a:ext>
            </a:extLst>
          </p:cNvPr>
          <p:cNvSpPr/>
          <p:nvPr/>
        </p:nvSpPr>
        <p:spPr>
          <a:xfrm>
            <a:off x="4242197" y="1504438"/>
            <a:ext cx="788965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2725724" y="942756"/>
            <a:ext cx="709008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Aplicación Web </a:t>
            </a:r>
            <a:endParaRPr b="1" dirty="0"/>
          </a:p>
        </p:txBody>
      </p:sp>
      <p:cxnSp>
        <p:nvCxnSpPr>
          <p:cNvPr id="110" name="Google Shape;110;p19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19"/>
          <p:cNvSpPr txBox="1"/>
          <p:nvPr/>
        </p:nvSpPr>
        <p:spPr>
          <a:xfrm>
            <a:off x="2725723" y="3463724"/>
            <a:ext cx="709007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EcoVenturas</a:t>
            </a:r>
            <a:r>
              <a:rPr lang="es-ES" dirty="0"/>
              <a:t> es una aplicación web de comercio electrónico enfocada en la venta de productos sostenibles propios, con el objetivo de fomentar el consumo responsable y generar un impacto positivo en el medio ambiente.</a:t>
            </a:r>
            <a:endParaRPr lang="es-CO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1169264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i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Login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927810F-FED3-4E2C-A0DD-295F80FF2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668" y="1594579"/>
            <a:ext cx="7028773" cy="456070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1677264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ES" sz="2800" i="1" dirty="0">
                <a:solidFill>
                  <a:srgbClr val="3F3F3F"/>
                </a:solidFill>
                <a:latin typeface="Work Sans"/>
                <a:sym typeface="Work Sans"/>
              </a:rPr>
              <a:t>R</a:t>
            </a:r>
            <a:r>
              <a:rPr lang="es-CO" sz="2800" i="1" dirty="0" err="1">
                <a:solidFill>
                  <a:srgbClr val="3F3F3F"/>
                </a:solidFill>
                <a:latin typeface="Work Sans"/>
                <a:sym typeface="Work Sans"/>
              </a:rPr>
              <a:t>egistro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E59D15-0554-4FF1-9C31-EBDC8F739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771" y="1495442"/>
            <a:ext cx="7786458" cy="50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151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1348435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ES" sz="2800" i="1" dirty="0">
                <a:solidFill>
                  <a:srgbClr val="3F3F3F"/>
                </a:solidFill>
                <a:latin typeface="Work Sans"/>
                <a:sym typeface="Work Sans"/>
              </a:rPr>
              <a:t>H</a:t>
            </a:r>
            <a:r>
              <a:rPr lang="es-CO" sz="2800" i="1" dirty="0" err="1">
                <a:solidFill>
                  <a:srgbClr val="3F3F3F"/>
                </a:solidFill>
                <a:latin typeface="Work Sans"/>
                <a:sym typeface="Work Sans"/>
              </a:rPr>
              <a:t>ome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A27523-F9D3-4BC5-815E-0DDF22AFE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293" y="910232"/>
            <a:ext cx="5400440" cy="5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5433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325621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i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Detalle de un producto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D86B85E-AA22-4E48-8F2B-A597989A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157" y="910232"/>
            <a:ext cx="5415685" cy="58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601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13893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i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Carrito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3037C4-EC24-4343-A1A6-FB0688EA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27" y="910232"/>
            <a:ext cx="5422946" cy="59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213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>
            <a:off x="211723" y="382221"/>
            <a:ext cx="266743" cy="528011"/>
            <a:chOff x="141693" y="266421"/>
            <a:chExt cx="287374" cy="396008"/>
          </a:xfrm>
        </p:grpSpPr>
        <p:cxnSp>
          <p:nvCxnSpPr>
            <p:cNvPr id="546" name="Google Shape;546;p3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7" name="Google Shape;547;p3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8" name="Google Shape;548;p3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49" name="Google Shape;549;p3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0" name="Google Shape;550;p3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1" name="Google Shape;551;p3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2" name="Google Shape;552;p3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4" name="Google Shape;554;p3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55" name="Google Shape;555;p3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79" name="Google Shape;579;p33"/>
          <p:cNvSpPr txBox="1"/>
          <p:nvPr/>
        </p:nvSpPr>
        <p:spPr>
          <a:xfrm>
            <a:off x="574869" y="406782"/>
            <a:ext cx="37515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Prototipos en </a:t>
            </a:r>
            <a:r>
              <a:rPr lang="es-CO" sz="28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dirty="0"/>
          </a:p>
        </p:txBody>
      </p:sp>
      <p:sp>
        <p:nvSpPr>
          <p:cNvPr id="580" name="Google Shape;580;p33"/>
          <p:cNvSpPr txBox="1"/>
          <p:nvPr/>
        </p:nvSpPr>
        <p:spPr>
          <a:xfrm>
            <a:off x="574869" y="951112"/>
            <a:ext cx="1389398" cy="5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Work Sans"/>
              <a:buNone/>
            </a:pPr>
            <a:r>
              <a:rPr lang="es-CO" sz="2800" i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Pago</a:t>
            </a:r>
            <a:endParaRPr dirty="0"/>
          </a:p>
        </p:txBody>
      </p:sp>
      <p:sp>
        <p:nvSpPr>
          <p:cNvPr id="584" name="Google Shape;584;p33"/>
          <p:cNvSpPr/>
          <p:nvPr/>
        </p:nvSpPr>
        <p:spPr>
          <a:xfrm>
            <a:off x="10631837" y="120199"/>
            <a:ext cx="1348435" cy="11816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3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5857" y="271706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166FEC-D39A-442F-9258-122D231F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072" y="1150350"/>
            <a:ext cx="6831855" cy="54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493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375309"/>
            <a:ext cx="5838801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Front-</a:t>
            </a:r>
            <a:r>
              <a:rPr lang="es-CO" sz="2400" b="1" dirty="0" err="1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end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implemetado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 con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React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Tailwind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 CSS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049D24-DD4E-4EA7-86A0-C5F30A28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2" y="1287256"/>
            <a:ext cx="1790950" cy="29626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A836C8-C111-435B-82A6-83E2AD0BD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942" y="1287256"/>
            <a:ext cx="1676634" cy="2276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8ED10D-D90A-4E67-A3AC-2336A3B82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576" y="1277729"/>
            <a:ext cx="1448002" cy="22958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1627AA0-4350-4CE4-868F-D5E2F2A6C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577" y="3182996"/>
            <a:ext cx="2177611" cy="164300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71637CE-8A42-491E-BCE5-8751E7752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705" y="3564049"/>
            <a:ext cx="2029108" cy="173379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7F8EFA9-620A-4167-AE36-0CD22FED7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2578" y="1287256"/>
            <a:ext cx="2114845" cy="189574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DA6891A-6EEF-4410-B050-D863CE997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7423" y="1277729"/>
            <a:ext cx="2105319" cy="5513969"/>
          </a:xfrm>
          <a:prstGeom prst="rect">
            <a:avLst/>
          </a:prstGeom>
        </p:spPr>
      </p:pic>
      <p:pic>
        <p:nvPicPr>
          <p:cNvPr id="80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FA7803F7-8F00-4C2A-AED3-6DF0C200B8D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375309"/>
            <a:ext cx="5838801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Back-</a:t>
            </a:r>
            <a:r>
              <a:rPr lang="es-CO" sz="2400" b="1" dirty="0" err="1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end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implemetado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 con Node.js y Express.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BBED2E0-534B-4AAC-A6D0-795D2540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32" y="1173464"/>
            <a:ext cx="1629002" cy="356284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B0A2C77-1B76-41F6-96ED-32FCBA2D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2" y="5048285"/>
            <a:ext cx="1220766" cy="77161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624A91A-E850-4AE8-B17D-65CDD86E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434" y="1173464"/>
            <a:ext cx="1733792" cy="252447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6F1951C-B0E1-4D6C-B2E2-A2925658C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297" y="5053742"/>
            <a:ext cx="1352739" cy="104789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160BC13A-3470-43A4-B43A-67CF76224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226" y="1173464"/>
            <a:ext cx="1886213" cy="1876687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CFB3D74F-7256-4B73-AD18-27867316A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540" y="4177319"/>
            <a:ext cx="1733792" cy="230537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55DBCDA-8E9F-4E7E-A89E-7B8531F4D8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772" y="1173464"/>
            <a:ext cx="1638529" cy="354379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20A39D4-0132-4A26-9977-F4E8DE0EA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301" y="1173464"/>
            <a:ext cx="1638529" cy="229584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F4771943-4E36-4881-B5F2-73E4B2235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830" y="1173464"/>
            <a:ext cx="1672604" cy="3417268"/>
          </a:xfrm>
          <a:prstGeom prst="rect">
            <a:avLst/>
          </a:prstGeom>
        </p:spPr>
      </p:pic>
      <p:pic>
        <p:nvPicPr>
          <p:cNvPr id="56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F6D17FA5-2E36-40AC-B7B5-39960752BD9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289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3832819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Colecciones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17A1CA3-2464-4ABA-8AC1-429B1201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192819"/>
            <a:ext cx="10144125" cy="5665181"/>
          </a:xfrm>
          <a:prstGeom prst="rect">
            <a:avLst/>
          </a:prstGeom>
        </p:spPr>
      </p:pic>
      <p:pic>
        <p:nvPicPr>
          <p:cNvPr id="39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60160DA7-41E9-47F4-B48E-6FCE4CEF6A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5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3832819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Colección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Carts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F0873D-886F-40FB-851F-5980E9FE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40" y="1311987"/>
            <a:ext cx="9273320" cy="5238878"/>
          </a:xfrm>
          <a:prstGeom prst="rect">
            <a:avLst/>
          </a:prstGeom>
        </p:spPr>
      </p:pic>
      <p:pic>
        <p:nvPicPr>
          <p:cNvPr id="18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2A68FAC0-B353-4771-9F42-ED305A631F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241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C84C10E-BDAE-4685-AC4C-BDFFD5C41C34}"/>
              </a:ext>
            </a:extLst>
          </p:cNvPr>
          <p:cNvSpPr txBox="1"/>
          <p:nvPr/>
        </p:nvSpPr>
        <p:spPr>
          <a:xfrm>
            <a:off x="-462746" y="1905711"/>
            <a:ext cx="4455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6">
                    <a:lumMod val="75000"/>
                  </a:schemeClr>
                </a:solidFill>
              </a:rPr>
              <a:t>TEMAS A DESARROLLAR</a:t>
            </a:r>
          </a:p>
          <a:p>
            <a:pPr algn="ctr"/>
            <a:r>
              <a:rPr lang="es-ES" sz="2800" b="1" dirty="0">
                <a:solidFill>
                  <a:schemeClr val="accent6">
                    <a:lumMod val="75000"/>
                  </a:schemeClr>
                </a:solidFill>
              </a:rPr>
              <a:t>En la sustentación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57A101-8143-4376-98C1-19F0998816B2}"/>
              </a:ext>
            </a:extLst>
          </p:cNvPr>
          <p:cNvSpPr/>
          <p:nvPr/>
        </p:nvSpPr>
        <p:spPr>
          <a:xfrm>
            <a:off x="3459540" y="224422"/>
            <a:ext cx="8548957" cy="6199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Introducción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Objetivo General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Objetivos específicos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Descripción del sistema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Alcance del proyecto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Requerimientos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- Funcionales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- No funcionales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Diseño del software (Arquitectura)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- Casos de uso e  Historias de Usuario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Diagrama de clases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MX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Herramientas/plataformas/lenguajes que se usarán.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- Modelo BD : NoSQL 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dirty="0">
                <a:latin typeface="+mn-lt"/>
              </a:rPr>
              <a:t>Desarrollo y prototipo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- </a:t>
            </a: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Interfaz – Módulos implementados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CO" dirty="0">
                <a:latin typeface="+mn-lt"/>
              </a:rPr>
              <a:t>Impacto esperado o beneficios  </a:t>
            </a:r>
            <a:r>
              <a:rPr lang="es-MX" dirty="0">
                <a:latin typeface="+mn-lt"/>
              </a:rPr>
              <a:t>¿Qué cambia con este sistema?¿Cómo beneficia al usuario final?</a:t>
            </a:r>
            <a:endParaRPr lang="es-CO" dirty="0">
              <a:latin typeface="+mn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¿Con qué aprendizaje me quedo?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Presentar el software funcionando</a:t>
            </a:r>
            <a:endParaRPr lang="es-CO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4680951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Colección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ContactMessage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CBD62-0AF1-480D-9490-622DF7F9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0" y="1227493"/>
            <a:ext cx="10564699" cy="5210902"/>
          </a:xfrm>
          <a:prstGeom prst="rect">
            <a:avLst/>
          </a:prstGeom>
        </p:spPr>
      </p:pic>
      <p:pic>
        <p:nvPicPr>
          <p:cNvPr id="18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E25CA0E6-3A4C-412A-A0AF-4988676602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68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3832819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Colección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Orders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5D8929-2E34-4144-9B0C-CDF9CF95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1376023"/>
            <a:ext cx="10488489" cy="4867954"/>
          </a:xfrm>
          <a:prstGeom prst="rect">
            <a:avLst/>
          </a:prstGeom>
        </p:spPr>
      </p:pic>
      <p:pic>
        <p:nvPicPr>
          <p:cNvPr id="18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B98EB055-2494-415F-ACE1-E0A9B75D98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29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3832819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Colección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Products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B05014-D5B2-470E-BF81-21D22BF2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62" y="1308353"/>
            <a:ext cx="9053876" cy="5364339"/>
          </a:xfrm>
          <a:prstGeom prst="rect">
            <a:avLst/>
          </a:prstGeom>
        </p:spPr>
      </p:pic>
      <p:pic>
        <p:nvPicPr>
          <p:cNvPr id="18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5AF64345-14D8-43F2-B954-A4C64DF3CD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316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3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626" name="Google Shape;626;p3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7" name="Google Shape;627;p3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8" name="Google Shape;628;p3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29" name="Google Shape;629;p3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0" name="Google Shape;630;p3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1" name="Google Shape;631;p3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2" name="Google Shape;632;p3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3" name="Google Shape;633;p3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4" name="Google Shape;634;p3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635" name="Google Shape;635;p3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636" name="Google Shape;636;p34"/>
          <p:cNvSpPr txBox="1"/>
          <p:nvPr/>
        </p:nvSpPr>
        <p:spPr>
          <a:xfrm>
            <a:off x="500649" y="426980"/>
            <a:ext cx="3832819" cy="75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r>
              <a:rPr lang="es-CO" sz="24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MongoDB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16933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400"/>
              <a:buFont typeface="Work Sans"/>
              <a:buNone/>
            </a:pP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Colección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Users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2400" b="1" dirty="0">
              <a:solidFill>
                <a:schemeClr val="accent1">
                  <a:lumMod val="50000"/>
                </a:schemeClr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98ED6F-8BBD-4F75-9FB4-BE1E941B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704" y="1227493"/>
            <a:ext cx="8806592" cy="5563326"/>
          </a:xfrm>
          <a:prstGeom prst="rect">
            <a:avLst/>
          </a:prstGeom>
        </p:spPr>
      </p:pic>
      <p:pic>
        <p:nvPicPr>
          <p:cNvPr id="18" name="Google Shape;1046;p47" descr="Logotipo&#10;&#10;Descripción generada automáticamente">
            <a:extLst>
              <a:ext uri="{FF2B5EF4-FFF2-40B4-BE49-F238E27FC236}">
                <a16:creationId xmlns:a16="http://schemas.microsoft.com/office/drawing/2014/main" id="{2718EFFE-448F-4276-99E1-179150FA1A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281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28" name="Google Shape;1028;p47"/>
          <p:cNvSpPr txBox="1"/>
          <p:nvPr/>
        </p:nvSpPr>
        <p:spPr>
          <a:xfrm>
            <a:off x="662537" y="318398"/>
            <a:ext cx="62433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Módulos desarrollados</a:t>
            </a:r>
            <a:endParaRPr sz="2000" dirty="0"/>
          </a:p>
        </p:txBody>
      </p:sp>
      <p:pic>
        <p:nvPicPr>
          <p:cNvPr id="1030" name="Google Shape;103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6724" y="0"/>
            <a:ext cx="4105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47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2" name="Google Shape;103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3947" y="5674476"/>
            <a:ext cx="895956" cy="895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4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034" name="Google Shape;103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135" y="217126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5" name="Google Shape;1035;p47"/>
          <p:cNvSpPr/>
          <p:nvPr/>
        </p:nvSpPr>
        <p:spPr>
          <a:xfrm>
            <a:off x="766035" y="2115117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7"/>
          <p:cNvSpPr/>
          <p:nvPr/>
        </p:nvSpPr>
        <p:spPr>
          <a:xfrm>
            <a:off x="871081" y="221241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sp>
        <p:nvSpPr>
          <p:cNvPr id="1037" name="Google Shape;1037;p47"/>
          <p:cNvSpPr/>
          <p:nvPr/>
        </p:nvSpPr>
        <p:spPr>
          <a:xfrm>
            <a:off x="1681467" y="2393594"/>
            <a:ext cx="27192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Autenticaci</a:t>
            </a:r>
            <a:r>
              <a:rPr lang="es-CO" sz="1867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ón y roles</a:t>
            </a:r>
            <a:endParaRPr dirty="0"/>
          </a:p>
        </p:txBody>
      </p:sp>
      <p:pic>
        <p:nvPicPr>
          <p:cNvPr id="1038" name="Google Shape;1038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5494" y="353798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39" name="Google Shape;1039;p47"/>
          <p:cNvSpPr/>
          <p:nvPr/>
        </p:nvSpPr>
        <p:spPr>
          <a:xfrm>
            <a:off x="774394" y="3481833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47"/>
          <p:cNvSpPr/>
          <p:nvPr/>
        </p:nvSpPr>
        <p:spPr>
          <a:xfrm>
            <a:off x="879440" y="3579127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/>
          </a:p>
        </p:txBody>
      </p:sp>
      <p:sp>
        <p:nvSpPr>
          <p:cNvPr id="1041" name="Google Shape;1041;p47"/>
          <p:cNvSpPr/>
          <p:nvPr/>
        </p:nvSpPr>
        <p:spPr>
          <a:xfrm>
            <a:off x="1689826" y="3760310"/>
            <a:ext cx="265075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1867" dirty="0">
                <a:solidFill>
                  <a:srgbClr val="3F3F3F"/>
                </a:solidFill>
                <a:latin typeface="Work Sans"/>
                <a:sym typeface="Work Sans"/>
              </a:rPr>
              <a:t>C</a:t>
            </a:r>
            <a:r>
              <a:rPr lang="es-CO" sz="1867" dirty="0">
                <a:solidFill>
                  <a:srgbClr val="3F3F3F"/>
                </a:solidFill>
                <a:latin typeface="Work Sans"/>
                <a:sym typeface="Work Sans"/>
              </a:rPr>
              <a:t>RUD productos</a:t>
            </a:r>
            <a:endParaRPr dirty="0"/>
          </a:p>
        </p:txBody>
      </p:sp>
      <p:pic>
        <p:nvPicPr>
          <p:cNvPr id="1042" name="Google Shape;1042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8776" y="500409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43" name="Google Shape;1043;p47"/>
          <p:cNvSpPr/>
          <p:nvPr/>
        </p:nvSpPr>
        <p:spPr>
          <a:xfrm>
            <a:off x="757676" y="4947947"/>
            <a:ext cx="923791" cy="895610"/>
          </a:xfrm>
          <a:prstGeom prst="rect">
            <a:avLst/>
          </a:prstGeom>
          <a:noFill/>
          <a:ln w="19050" cap="flat" cmpd="sng">
            <a:solidFill>
              <a:srgbClr val="FFCE4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47"/>
          <p:cNvSpPr/>
          <p:nvPr/>
        </p:nvSpPr>
        <p:spPr>
          <a:xfrm>
            <a:off x="862722" y="504524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/>
          </a:p>
        </p:txBody>
      </p:sp>
      <p:sp>
        <p:nvSpPr>
          <p:cNvPr id="1045" name="Google Shape;1045;p47"/>
          <p:cNvSpPr/>
          <p:nvPr/>
        </p:nvSpPr>
        <p:spPr>
          <a:xfrm>
            <a:off x="1673108" y="5226424"/>
            <a:ext cx="328776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sz="1867" dirty="0" err="1">
                <a:solidFill>
                  <a:srgbClr val="3F3F3F"/>
                </a:solidFill>
                <a:latin typeface="Work Sans"/>
                <a:sym typeface="Work Sans"/>
              </a:rPr>
              <a:t>Dashboard</a:t>
            </a:r>
            <a:r>
              <a:rPr lang="es-ES" sz="1867" dirty="0">
                <a:solidFill>
                  <a:srgbClr val="3F3F3F"/>
                </a:solidFill>
                <a:latin typeface="Work Sans"/>
                <a:sym typeface="Work Sans"/>
              </a:rPr>
              <a:t> Administrador</a:t>
            </a:r>
            <a:endParaRPr lang="es-ES" sz="2000"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147187" y="51922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33" name="Google Shape;1033;p4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1037" name="Google Shape;1037;p47"/>
          <p:cNvSpPr/>
          <p:nvPr/>
        </p:nvSpPr>
        <p:spPr>
          <a:xfrm>
            <a:off x="493648" y="-8305"/>
            <a:ext cx="27192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Autenticaci</a:t>
            </a:r>
            <a:r>
              <a:rPr lang="es-CO" sz="1867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ón y roles</a:t>
            </a:r>
            <a:endParaRPr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EC2095-251D-41BA-8C33-ED14DECA2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49" y="446331"/>
            <a:ext cx="3337755" cy="60387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4CD63F-213C-406B-9500-BA5F94561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844" y="457879"/>
            <a:ext cx="2317270" cy="60272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84C783-47E3-4704-B8EB-F751460DC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554" y="440975"/>
            <a:ext cx="2583878" cy="60387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97247BC-B40D-4124-BAA8-DBA598A42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432" y="1961638"/>
            <a:ext cx="3189201" cy="34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566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183372" y="51922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33" name="Google Shape;1033;p47"/>
          <p:cNvSpPr txBox="1"/>
          <p:nvPr/>
        </p:nvSpPr>
        <p:spPr>
          <a:xfrm rot="-5400000">
            <a:off x="-919978" y="186776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dirty="0"/>
          </a:p>
        </p:txBody>
      </p:sp>
      <p:sp>
        <p:nvSpPr>
          <p:cNvPr id="1037" name="Google Shape;1037;p47"/>
          <p:cNvSpPr/>
          <p:nvPr/>
        </p:nvSpPr>
        <p:spPr>
          <a:xfrm>
            <a:off x="471933" y="13119"/>
            <a:ext cx="27192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Autenticaci</a:t>
            </a:r>
            <a:r>
              <a:rPr lang="es-CO" sz="1867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ón y roles</a:t>
            </a:r>
            <a:endParaRPr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1A8EAB-751E-46B5-A366-26C909F4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1" y="839319"/>
            <a:ext cx="2153506" cy="2189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5A6BCA-4BC0-453F-B912-FB89D8116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47" y="839318"/>
            <a:ext cx="4571019" cy="21894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AB96FF3-231C-420E-A8BD-6909505F8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42" y="3028747"/>
            <a:ext cx="5706271" cy="34104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7A3206-3608-4335-B2F5-EDE06A7C3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266" y="845456"/>
            <a:ext cx="3959842" cy="59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0538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183372" y="51922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33" name="Google Shape;1033;p47"/>
          <p:cNvSpPr txBox="1"/>
          <p:nvPr/>
        </p:nvSpPr>
        <p:spPr>
          <a:xfrm rot="-5400000">
            <a:off x="-919978" y="186776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dirty="0"/>
          </a:p>
        </p:txBody>
      </p:sp>
      <p:sp>
        <p:nvSpPr>
          <p:cNvPr id="1037" name="Google Shape;1037;p47"/>
          <p:cNvSpPr/>
          <p:nvPr/>
        </p:nvSpPr>
        <p:spPr>
          <a:xfrm>
            <a:off x="471933" y="13119"/>
            <a:ext cx="27192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Autenticaci</a:t>
            </a:r>
            <a:r>
              <a:rPr lang="es-CO" sz="1867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ón y roles</a:t>
            </a:r>
            <a:endParaRPr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8ECFEE-095A-4B67-9E5E-72909228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0" y="682137"/>
            <a:ext cx="3716344" cy="59360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80EE0F-AACA-4101-A6CB-EACC0B180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454" y="682137"/>
            <a:ext cx="3707684" cy="25781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3082B3-0BE2-4A2D-B653-E6FC063C3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138" y="682137"/>
            <a:ext cx="2153174" cy="61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96116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183372" y="51922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33" name="Google Shape;1033;p47"/>
          <p:cNvSpPr txBox="1"/>
          <p:nvPr/>
        </p:nvSpPr>
        <p:spPr>
          <a:xfrm rot="-5400000">
            <a:off x="-919978" y="186776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dirty="0"/>
          </a:p>
        </p:txBody>
      </p:sp>
      <p:sp>
        <p:nvSpPr>
          <p:cNvPr id="1037" name="Google Shape;1037;p47"/>
          <p:cNvSpPr/>
          <p:nvPr/>
        </p:nvSpPr>
        <p:spPr>
          <a:xfrm>
            <a:off x="471933" y="13119"/>
            <a:ext cx="2719284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CRUD productos</a:t>
            </a:r>
            <a:endParaRPr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26C940-C95B-474D-9ECE-048ABA7F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341" y="3305832"/>
            <a:ext cx="4679214" cy="28612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166B14-F27D-4CC3-B0B3-6967B6670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69" y="315928"/>
            <a:ext cx="2956072" cy="29899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622A2E-A0A6-4768-8571-727022FEA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341" y="315928"/>
            <a:ext cx="3293717" cy="29899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F44E1D0-A65F-4991-94B4-3FA244B64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281" y="315928"/>
            <a:ext cx="3991533" cy="29899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E17653-8951-418A-B57F-D51B7DD92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05" y="3305833"/>
            <a:ext cx="2954036" cy="34188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1A64BF3-863E-4023-9C9C-F636AD16D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1572" y="3305830"/>
            <a:ext cx="3557528" cy="341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44530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7"/>
          <p:cNvGrpSpPr/>
          <p:nvPr/>
        </p:nvGrpSpPr>
        <p:grpSpPr>
          <a:xfrm>
            <a:off x="183372" y="51922"/>
            <a:ext cx="266743" cy="528011"/>
            <a:chOff x="141693" y="266421"/>
            <a:chExt cx="287374" cy="396008"/>
          </a:xfrm>
        </p:grpSpPr>
        <p:cxnSp>
          <p:nvCxnSpPr>
            <p:cNvPr id="1018" name="Google Shape;1018;p4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19" name="Google Shape;1019;p4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0" name="Google Shape;1020;p4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1" name="Google Shape;1021;p4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2" name="Google Shape;1022;p4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3" name="Google Shape;1023;p4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4" name="Google Shape;1024;p4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5" name="Google Shape;1025;p4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027" name="Google Shape;1027;p4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033" name="Google Shape;1033;p47"/>
          <p:cNvSpPr txBox="1"/>
          <p:nvPr/>
        </p:nvSpPr>
        <p:spPr>
          <a:xfrm rot="-5400000">
            <a:off x="-919978" y="186776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dirty="0"/>
          </a:p>
        </p:txBody>
      </p:sp>
      <p:sp>
        <p:nvSpPr>
          <p:cNvPr id="1037" name="Google Shape;1037;p47"/>
          <p:cNvSpPr/>
          <p:nvPr/>
        </p:nvSpPr>
        <p:spPr>
          <a:xfrm>
            <a:off x="471933" y="13119"/>
            <a:ext cx="3252342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Dashboard</a:t>
            </a:r>
            <a:r>
              <a:rPr lang="es-CO" sz="1867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administrador</a:t>
            </a:r>
            <a:endParaRPr dirty="0"/>
          </a:p>
        </p:txBody>
      </p:sp>
      <p:pic>
        <p:nvPicPr>
          <p:cNvPr id="1046" name="Google Shape;1046;p4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0B5604-3A2C-4DA6-968A-0FB8BCD8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0" y="689899"/>
            <a:ext cx="3722324" cy="6139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FF39A9-034B-4036-B7FB-9B894770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435" y="689899"/>
            <a:ext cx="3349670" cy="61544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4ACE1F-D454-445E-828F-FD8BEF289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106" y="685002"/>
            <a:ext cx="3322220" cy="22914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4AAC8F-20D4-4301-88A9-3A0B6CC7B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105" y="2976429"/>
            <a:ext cx="3325067" cy="13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094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934230" y="771861"/>
            <a:ext cx="3510771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934230" y="433562"/>
            <a:ext cx="3510771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b="1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b="1" dirty="0"/>
          </a:p>
        </p:txBody>
      </p:sp>
      <p:sp>
        <p:nvSpPr>
          <p:cNvPr id="119" name="Google Shape;119;p20"/>
          <p:cNvSpPr txBox="1"/>
          <p:nvPr/>
        </p:nvSpPr>
        <p:spPr>
          <a:xfrm>
            <a:off x="934230" y="2305635"/>
            <a:ext cx="748163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dirty="0" err="1"/>
              <a:t>EcoVenturas</a:t>
            </a:r>
            <a:r>
              <a:rPr lang="es-ES" sz="2000" dirty="0"/>
              <a:t> surge como una respuesta a la necesidad de contar con plataformas de comercio electrónico que integren tecnología, sostenibilidad y compromiso ambiental.</a:t>
            </a:r>
            <a:br>
              <a:rPr lang="es-ES" sz="2000" dirty="0"/>
            </a:br>
            <a:r>
              <a:rPr lang="es-ES" sz="2000" dirty="0"/>
              <a:t>La aplicación busca no solo ofrecer productos, sino también concientizar sobre el impacto de nuestras decisiones de consumo, demostrando que la innovación tecnológica puede estar al servicio del planeta.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6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788" name="Google Shape;1788;p6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89" name="Google Shape;1789;p6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0" name="Google Shape;1790;p6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1" name="Google Shape;1791;p6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2" name="Google Shape;1792;p6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3" name="Google Shape;1793;p6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4" name="Google Shape;1794;p6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5" name="Google Shape;1795;p6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6" name="Google Shape;1796;p6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7" name="Google Shape;1797;p6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798" name="Google Shape;1798;p64"/>
          <p:cNvSpPr/>
          <p:nvPr/>
        </p:nvSpPr>
        <p:spPr>
          <a:xfrm>
            <a:off x="563009" y="87904"/>
            <a:ext cx="690365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ES" sz="4000" b="1" dirty="0">
                <a:solidFill>
                  <a:srgbClr val="39A900"/>
                </a:solidFill>
                <a:latin typeface="Josefin Sans"/>
                <a:sym typeface="Josefin Sans"/>
              </a:rPr>
              <a:t>Impacto </a:t>
            </a:r>
            <a:r>
              <a:rPr lang="es-CO" sz="4000" b="1" dirty="0">
                <a:solidFill>
                  <a:srgbClr val="39A900"/>
                </a:solidFill>
                <a:latin typeface="Josefin Sans"/>
                <a:sym typeface="Josefin Sans"/>
              </a:rPr>
              <a:t>esperado</a:t>
            </a:r>
            <a:endParaRPr sz="2000" dirty="0"/>
          </a:p>
        </p:txBody>
      </p:sp>
      <p:pic>
        <p:nvPicPr>
          <p:cNvPr id="1803" name="Google Shape;1803;p6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98;p64">
            <a:extLst>
              <a:ext uri="{FF2B5EF4-FFF2-40B4-BE49-F238E27FC236}">
                <a16:creationId xmlns:a16="http://schemas.microsoft.com/office/drawing/2014/main" id="{45333C5A-408F-438A-8DA9-D19BC18E611B}"/>
              </a:ext>
            </a:extLst>
          </p:cNvPr>
          <p:cNvSpPr/>
          <p:nvPr/>
        </p:nvSpPr>
        <p:spPr>
          <a:xfrm>
            <a:off x="500649" y="1266850"/>
            <a:ext cx="9880480" cy="257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ES" sz="1800" b="1" dirty="0">
                <a:solidFill>
                  <a:srgbClr val="39A900"/>
                </a:solidFill>
              </a:rPr>
              <a:t>¿Qué cambia con este sistema?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empresa tiene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propio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inventario, pedidos y usuarios, sin depender de plataformas externas.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centraliza la información en una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de datos MongoDB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segura y escalable.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moderniza la experiencia de compra con un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CSS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rápido y responsivo.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ofrece un modelo de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comercio sostenible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alineado con el compromiso ambiental de </a:t>
            </a:r>
            <a:r>
              <a:rPr kumimoji="0" lang="es-CO" altLang="es-C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EcoVenturas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endParaRPr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Google Shape;1798;p64">
            <a:extLst>
              <a:ext uri="{FF2B5EF4-FFF2-40B4-BE49-F238E27FC236}">
                <a16:creationId xmlns:a16="http://schemas.microsoft.com/office/drawing/2014/main" id="{233FEE43-91F8-49B2-9521-F30F932D32BE}"/>
              </a:ext>
            </a:extLst>
          </p:cNvPr>
          <p:cNvSpPr/>
          <p:nvPr/>
        </p:nvSpPr>
        <p:spPr>
          <a:xfrm>
            <a:off x="500649" y="3811168"/>
            <a:ext cx="9880480" cy="257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ES" sz="2000" b="1" dirty="0">
                <a:solidFill>
                  <a:srgbClr val="39A900"/>
                </a:solidFill>
              </a:rPr>
              <a:t>¿Cómo beneficia al usuario final?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Brinda una 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experiencia de compra sencilla y amigable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cualquier dispositivo.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Garantiza 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seguridad en el acceso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mediante autenticación con roles.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Permite un 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catálogo claro y actualizado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gracias al CRUD de productos.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 el proceso de compra con carrito, pedidos y seguimiento.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 confianza al promover productos 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100% propios y sostenibles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endParaRPr lang="es-ES" sz="20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endParaRPr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6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788" name="Google Shape;1788;p6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89" name="Google Shape;1789;p6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0" name="Google Shape;1790;p6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1" name="Google Shape;1791;p6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2" name="Google Shape;1792;p6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3" name="Google Shape;1793;p6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4" name="Google Shape;1794;p6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5" name="Google Shape;1795;p6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6" name="Google Shape;1796;p6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7" name="Google Shape;1797;p6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798" name="Google Shape;1798;p64"/>
          <p:cNvSpPr/>
          <p:nvPr/>
        </p:nvSpPr>
        <p:spPr>
          <a:xfrm>
            <a:off x="563009" y="87904"/>
            <a:ext cx="690365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ES" sz="4000" b="1" dirty="0">
                <a:solidFill>
                  <a:srgbClr val="39A900"/>
                </a:solidFill>
                <a:latin typeface="Josefin Sans"/>
                <a:sym typeface="Josefin Sans"/>
              </a:rPr>
              <a:t>Aprendizaje personal</a:t>
            </a:r>
            <a:endParaRPr sz="2000" dirty="0"/>
          </a:p>
        </p:txBody>
      </p:sp>
      <p:pic>
        <p:nvPicPr>
          <p:cNvPr id="1803" name="Google Shape;1803;p6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C420D6F-2F0F-49A6-96AE-3E445CFFF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9" y="2020169"/>
            <a:ext cx="110659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sz="2400" dirty="0"/>
              <a:t>Con </a:t>
            </a:r>
            <a:r>
              <a:rPr lang="es-ES" sz="2400" dirty="0" err="1"/>
              <a:t>EcoVenturas</a:t>
            </a:r>
            <a:r>
              <a:rPr lang="es-ES" sz="2400" dirty="0"/>
              <a:t> aprendí a desarrollar un sistema completo con la arquitectura MERN, desde la construcción de la base de datos en MongoDB hasta la implementación de un </a:t>
            </a:r>
            <a:r>
              <a:rPr lang="es-ES" sz="2400" dirty="0" err="1"/>
              <a:t>frontend</a:t>
            </a:r>
            <a:r>
              <a:rPr lang="es-ES" sz="2400" dirty="0"/>
              <a:t> moderno con </a:t>
            </a:r>
            <a:r>
              <a:rPr lang="es-ES" sz="2400" dirty="0" err="1"/>
              <a:t>React</a:t>
            </a:r>
            <a:r>
              <a:rPr lang="es-ES" sz="2400" dirty="0"/>
              <a:t> y </a:t>
            </a:r>
            <a:r>
              <a:rPr lang="es-ES" sz="2400" dirty="0" err="1"/>
              <a:t>Tailwind</a:t>
            </a:r>
            <a:r>
              <a:rPr lang="es-ES" sz="2400" dirty="0"/>
              <a:t> CSS. Fortalecí mis conocimientos en autenticación, </a:t>
            </a:r>
            <a:r>
              <a:rPr lang="es-ES" sz="2400" dirty="0" err="1"/>
              <a:t>CRUDs</a:t>
            </a:r>
            <a:r>
              <a:rPr lang="es-ES" sz="2400" dirty="0"/>
              <a:t> y gestión de datos, asumiendo el reto de ser el único desarrollador del proyecto. 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1452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6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788" name="Google Shape;1788;p6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89" name="Google Shape;1789;p6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0" name="Google Shape;1790;p6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1" name="Google Shape;1791;p6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2" name="Google Shape;1792;p6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3" name="Google Shape;1793;p6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4" name="Google Shape;1794;p6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5" name="Google Shape;1795;p6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6" name="Google Shape;1796;p6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7" name="Google Shape;1797;p6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798" name="Google Shape;1798;p64"/>
          <p:cNvSpPr/>
          <p:nvPr/>
        </p:nvSpPr>
        <p:spPr>
          <a:xfrm>
            <a:off x="563009" y="87904"/>
            <a:ext cx="690365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ES" sz="4000" b="1" dirty="0">
                <a:solidFill>
                  <a:srgbClr val="39A900"/>
                </a:solidFill>
                <a:latin typeface="Josefin Sans"/>
                <a:sym typeface="Josefin Sans"/>
              </a:rPr>
              <a:t>Links</a:t>
            </a:r>
            <a:endParaRPr sz="2000" dirty="0"/>
          </a:p>
        </p:txBody>
      </p:sp>
      <p:pic>
        <p:nvPicPr>
          <p:cNvPr id="1803" name="Google Shape;1803;p6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7B86FE1-870E-4138-AAC9-1DA51B8FAD18}"/>
              </a:ext>
            </a:extLst>
          </p:cNvPr>
          <p:cNvSpPr txBox="1"/>
          <p:nvPr/>
        </p:nvSpPr>
        <p:spPr>
          <a:xfrm>
            <a:off x="367280" y="1633349"/>
            <a:ext cx="6094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Sustentación en YouTube: </a:t>
            </a:r>
            <a:r>
              <a:rPr lang="es-CO" dirty="0">
                <a:hlinkClick r:id="rId4"/>
              </a:rPr>
              <a:t>https://youtu.be/QbOrVxcCkO4</a:t>
            </a:r>
            <a:r>
              <a:rPr lang="es-CO" dirty="0"/>
              <a:t> </a:t>
            </a:r>
          </a:p>
          <a:p>
            <a:r>
              <a:rPr lang="es-CO" dirty="0"/>
              <a:t>Repositorio en GitHub: </a:t>
            </a:r>
            <a:r>
              <a:rPr lang="es-CO" dirty="0">
                <a:hlinkClick r:id="rId5"/>
              </a:rPr>
              <a:t>https://github.com/Juanpmodu92/ecoventuras.git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464819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6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6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788" name="Google Shape;1788;p6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89" name="Google Shape;1789;p6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0" name="Google Shape;1790;p6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1" name="Google Shape;1791;p6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2" name="Google Shape;1792;p6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3" name="Google Shape;1793;p6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4" name="Google Shape;1794;p6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5" name="Google Shape;1795;p6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6" name="Google Shape;1796;p6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797" name="Google Shape;1797;p6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798" name="Google Shape;1798;p64"/>
          <p:cNvSpPr/>
          <p:nvPr/>
        </p:nvSpPr>
        <p:spPr>
          <a:xfrm>
            <a:off x="660379" y="204815"/>
            <a:ext cx="5208362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A900"/>
              </a:buClr>
              <a:buSzPts val="2800"/>
              <a:buFont typeface="Arial"/>
              <a:buNone/>
            </a:pPr>
            <a:r>
              <a:rPr lang="es-CO" sz="4800" b="1" dirty="0">
                <a:solidFill>
                  <a:srgbClr val="39A900"/>
                </a:solidFill>
              </a:rPr>
              <a:t>Objetivo General</a:t>
            </a:r>
            <a:endParaRPr sz="1000" b="1" dirty="0">
              <a:solidFill>
                <a:srgbClr val="39A900"/>
              </a:solidFill>
            </a:endParaRPr>
          </a:p>
        </p:txBody>
      </p:sp>
      <p:sp>
        <p:nvSpPr>
          <p:cNvPr id="1799" name="Google Shape;1799;p64"/>
          <p:cNvSpPr/>
          <p:nvPr/>
        </p:nvSpPr>
        <p:spPr>
          <a:xfrm>
            <a:off x="563014" y="378073"/>
            <a:ext cx="512658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1" dirty="0">
              <a:solidFill>
                <a:srgbClr val="3F3F3F"/>
              </a:solidFill>
              <a:highlight>
                <a:srgbClr val="FFFF00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00" name="Google Shape;1800;p64"/>
          <p:cNvSpPr txBox="1"/>
          <p:nvPr/>
        </p:nvSpPr>
        <p:spPr>
          <a:xfrm>
            <a:off x="660378" y="1622758"/>
            <a:ext cx="8534422" cy="173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es-ES" sz="2000" dirty="0"/>
              <a:t>Desarrollar una aplicación web con una arquitectura moderna (MERN: MongoDB, Express, </a:t>
            </a:r>
            <a:r>
              <a:rPr lang="es-ES" sz="2000" dirty="0" err="1"/>
              <a:t>React</a:t>
            </a:r>
            <a:r>
              <a:rPr lang="es-ES" sz="2000" dirty="0"/>
              <a:t>, Node.js), que permita a </a:t>
            </a:r>
            <a:r>
              <a:rPr lang="es-ES" sz="2000" dirty="0" err="1"/>
              <a:t>EcoVenturas</a:t>
            </a:r>
            <a:r>
              <a:rPr lang="es-ES" sz="2000" dirty="0"/>
              <a:t> gestionar productos, pedidos y usuarios; de manera eficiente y sostenible para el comercio electrónico con la venta de productos propios de manera eficiente, con un enfoque sostenible y amigable con el medio ambiente.</a:t>
            </a:r>
            <a:endParaRPr lang="es-CO" sz="2000" dirty="0"/>
          </a:p>
        </p:txBody>
      </p:sp>
      <p:pic>
        <p:nvPicPr>
          <p:cNvPr id="1803" name="Google Shape;1803;p6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51167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7"/>
          <p:cNvGrpSpPr/>
          <p:nvPr/>
        </p:nvGrpSpPr>
        <p:grpSpPr>
          <a:xfrm>
            <a:off x="211725" y="382221"/>
            <a:ext cx="266743" cy="528011"/>
            <a:chOff x="141693" y="266421"/>
            <a:chExt cx="287374" cy="396008"/>
          </a:xfrm>
        </p:grpSpPr>
        <p:cxnSp>
          <p:nvCxnSpPr>
            <p:cNvPr id="722" name="Google Shape;722;p3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3" name="Google Shape;723;p3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4" name="Google Shape;724;p3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5" name="Google Shape;725;p3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6" name="Google Shape;726;p3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7" name="Google Shape;727;p3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8" name="Google Shape;728;p3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29" name="Google Shape;729;p3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0" name="Google Shape;730;p3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31" name="Google Shape;731;p3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37" name="Google Shape;737;p37"/>
          <p:cNvSpPr/>
          <p:nvPr/>
        </p:nvSpPr>
        <p:spPr>
          <a:xfrm>
            <a:off x="3512021" y="709597"/>
            <a:ext cx="662340" cy="5129186"/>
          </a:xfrm>
          <a:prstGeom prst="leftBrace">
            <a:avLst>
              <a:gd name="adj1" fmla="val 111213"/>
              <a:gd name="adj2" fmla="val 50282"/>
            </a:avLst>
          </a:prstGeom>
          <a:noFill/>
          <a:ln w="3810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37" descr="Narración con rellen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627" y="4263517"/>
            <a:ext cx="1786240" cy="16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sp>
        <p:nvSpPr>
          <p:cNvPr id="741" name="Google Shape;741;p37"/>
          <p:cNvSpPr/>
          <p:nvPr/>
        </p:nvSpPr>
        <p:spPr>
          <a:xfrm>
            <a:off x="634006" y="2604860"/>
            <a:ext cx="2814896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800"/>
              <a:buFont typeface="Arial"/>
              <a:buNone/>
            </a:pPr>
            <a:r>
              <a:rPr lang="es-CO" sz="36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</a:t>
            </a:r>
            <a:r>
              <a:rPr lang="es-CO" sz="3600" b="1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s-CO" sz="36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r>
              <a:rPr lang="es-CO" sz="3600" b="1" dirty="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  </a:t>
            </a:r>
            <a:endParaRPr sz="1800" dirty="0"/>
          </a:p>
        </p:txBody>
      </p:sp>
      <p:pic>
        <p:nvPicPr>
          <p:cNvPr id="744" name="Google Shape;744;p37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37"/>
          <p:cNvGrpSpPr/>
          <p:nvPr/>
        </p:nvGrpSpPr>
        <p:grpSpPr>
          <a:xfrm>
            <a:off x="4220860" y="821944"/>
            <a:ext cx="6611879" cy="745256"/>
            <a:chOff x="4291255" y="3973548"/>
            <a:chExt cx="6611879" cy="745256"/>
          </a:xfrm>
        </p:grpSpPr>
        <p:sp>
          <p:nvSpPr>
            <p:cNvPr id="746" name="Google Shape;746;p37"/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Implementar una </a:t>
              </a:r>
              <a:r>
                <a:rPr lang="es-ES" sz="2000" b="1" dirty="0"/>
                <a:t>interfaz moderna y responsiva</a:t>
              </a:r>
              <a:r>
                <a:rPr lang="es-ES" sz="2000" dirty="0"/>
                <a:t> con </a:t>
              </a:r>
              <a:r>
                <a:rPr lang="es-ES" sz="2000" dirty="0" err="1"/>
                <a:t>React</a:t>
              </a:r>
              <a:r>
                <a:rPr lang="es-ES" sz="2000" dirty="0"/>
                <a:t> + Vite + </a:t>
              </a:r>
              <a:r>
                <a:rPr lang="es-ES" sz="2000" dirty="0" err="1"/>
                <a:t>Tailwind</a:t>
              </a:r>
              <a:r>
                <a:rPr lang="es-ES" sz="2000" dirty="0"/>
                <a:t> CSS.</a:t>
              </a:r>
              <a:endPara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7" name="Google Shape;747;p37"/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01.</a:t>
              </a:r>
              <a:endParaRPr dirty="0"/>
            </a:p>
          </p:txBody>
        </p:sp>
      </p:grpSp>
      <p:grpSp>
        <p:nvGrpSpPr>
          <p:cNvPr id="32" name="Google Shape;745;p37">
            <a:extLst>
              <a:ext uri="{FF2B5EF4-FFF2-40B4-BE49-F238E27FC236}">
                <a16:creationId xmlns:a16="http://schemas.microsoft.com/office/drawing/2014/main" id="{BAFB4450-548D-4064-B266-162EEF7B22B6}"/>
              </a:ext>
            </a:extLst>
          </p:cNvPr>
          <p:cNvGrpSpPr/>
          <p:nvPr/>
        </p:nvGrpSpPr>
        <p:grpSpPr>
          <a:xfrm>
            <a:off x="4198796" y="1697731"/>
            <a:ext cx="6611879" cy="745256"/>
            <a:chOff x="4291255" y="3973548"/>
            <a:chExt cx="6611879" cy="745256"/>
          </a:xfrm>
        </p:grpSpPr>
        <p:sp>
          <p:nvSpPr>
            <p:cNvPr id="33" name="Google Shape;746;p37">
              <a:extLst>
                <a:ext uri="{FF2B5EF4-FFF2-40B4-BE49-F238E27FC236}">
                  <a16:creationId xmlns:a16="http://schemas.microsoft.com/office/drawing/2014/main" id="{721D9050-6DF9-44C1-8772-D1469B990D89}"/>
                </a:ext>
              </a:extLst>
            </p:cNvPr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Desarrollar un </a:t>
              </a:r>
              <a:r>
                <a:rPr lang="es-ES" sz="2000" b="1" dirty="0" err="1"/>
                <a:t>backend</a:t>
              </a:r>
              <a:r>
                <a:rPr lang="es-ES" sz="2000" b="1" dirty="0"/>
                <a:t> en Node.js (Express)</a:t>
              </a:r>
              <a:r>
                <a:rPr lang="es-ES" sz="2000" dirty="0"/>
                <a:t> para manejar la lógica de negocio y seguridad.</a:t>
              </a:r>
              <a:endPara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Google Shape;747;p37">
              <a:extLst>
                <a:ext uri="{FF2B5EF4-FFF2-40B4-BE49-F238E27FC236}">
                  <a16:creationId xmlns:a16="http://schemas.microsoft.com/office/drawing/2014/main" id="{77988ACE-6F1A-4B60-A0AB-16DC8B8E42C9}"/>
                </a:ext>
              </a:extLst>
            </p:cNvPr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02.</a:t>
              </a:r>
              <a:endParaRPr dirty="0"/>
            </a:p>
          </p:txBody>
        </p:sp>
      </p:grpSp>
      <p:grpSp>
        <p:nvGrpSpPr>
          <p:cNvPr id="50" name="Google Shape;745;p37">
            <a:extLst>
              <a:ext uri="{FF2B5EF4-FFF2-40B4-BE49-F238E27FC236}">
                <a16:creationId xmlns:a16="http://schemas.microsoft.com/office/drawing/2014/main" id="{567DC854-9F5B-4595-912E-246FF6587BE6}"/>
              </a:ext>
            </a:extLst>
          </p:cNvPr>
          <p:cNvGrpSpPr/>
          <p:nvPr/>
        </p:nvGrpSpPr>
        <p:grpSpPr>
          <a:xfrm>
            <a:off x="4216024" y="2568180"/>
            <a:ext cx="6611879" cy="745256"/>
            <a:chOff x="4291255" y="3973548"/>
            <a:chExt cx="6611879" cy="745256"/>
          </a:xfrm>
        </p:grpSpPr>
        <p:sp>
          <p:nvSpPr>
            <p:cNvPr id="51" name="Google Shape;746;p37">
              <a:extLst>
                <a:ext uri="{FF2B5EF4-FFF2-40B4-BE49-F238E27FC236}">
                  <a16:creationId xmlns:a16="http://schemas.microsoft.com/office/drawing/2014/main" id="{1F1C9AEB-DD53-433A-B35B-E1032190C5CE}"/>
                </a:ext>
              </a:extLst>
            </p:cNvPr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Construir y administrar una </a:t>
              </a:r>
              <a:r>
                <a:rPr lang="es-ES" sz="2000" b="1" dirty="0"/>
                <a:t>base de datos en MongoDB</a:t>
              </a:r>
              <a:r>
                <a:rPr lang="es-ES" sz="2000" dirty="0"/>
                <a:t>, modelada en </a:t>
              </a:r>
              <a:r>
                <a:rPr lang="es-ES" sz="2000" dirty="0" err="1"/>
                <a:t>Compass</a:t>
              </a:r>
              <a:r>
                <a:rPr lang="es-ES" sz="2000" dirty="0"/>
                <a:t>.</a:t>
              </a:r>
              <a:endPara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Google Shape;747;p37">
              <a:extLst>
                <a:ext uri="{FF2B5EF4-FFF2-40B4-BE49-F238E27FC236}">
                  <a16:creationId xmlns:a16="http://schemas.microsoft.com/office/drawing/2014/main" id="{6E79B3F0-2282-46EC-9F8A-3D7B1605C3EE}"/>
                </a:ext>
              </a:extLst>
            </p:cNvPr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03.</a:t>
              </a:r>
              <a:endParaRPr dirty="0"/>
            </a:p>
          </p:txBody>
        </p:sp>
      </p:grpSp>
      <p:grpSp>
        <p:nvGrpSpPr>
          <p:cNvPr id="53" name="Google Shape;745;p37">
            <a:extLst>
              <a:ext uri="{FF2B5EF4-FFF2-40B4-BE49-F238E27FC236}">
                <a16:creationId xmlns:a16="http://schemas.microsoft.com/office/drawing/2014/main" id="{BDFAE556-516A-449A-B002-AFAC053DE943}"/>
              </a:ext>
            </a:extLst>
          </p:cNvPr>
          <p:cNvGrpSpPr/>
          <p:nvPr/>
        </p:nvGrpSpPr>
        <p:grpSpPr>
          <a:xfrm>
            <a:off x="4198796" y="3356184"/>
            <a:ext cx="6611879" cy="745256"/>
            <a:chOff x="4291255" y="3973548"/>
            <a:chExt cx="6611879" cy="745256"/>
          </a:xfrm>
        </p:grpSpPr>
        <p:sp>
          <p:nvSpPr>
            <p:cNvPr id="54" name="Google Shape;746;p37">
              <a:extLst>
                <a:ext uri="{FF2B5EF4-FFF2-40B4-BE49-F238E27FC236}">
                  <a16:creationId xmlns:a16="http://schemas.microsoft.com/office/drawing/2014/main" id="{FA6AF285-867D-4250-A96A-13A4A4DFF0CE}"/>
                </a:ext>
              </a:extLst>
            </p:cNvPr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Desarrollar un sistema de </a:t>
              </a:r>
              <a:r>
                <a:rPr lang="es-ES" sz="2000" b="1" dirty="0"/>
                <a:t>autenticación y roles</a:t>
              </a:r>
              <a:r>
                <a:rPr lang="es-ES" sz="2000" dirty="0"/>
                <a:t> (Administrador y Cliente).</a:t>
              </a:r>
              <a:endPara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Google Shape;747;p37">
              <a:extLst>
                <a:ext uri="{FF2B5EF4-FFF2-40B4-BE49-F238E27FC236}">
                  <a16:creationId xmlns:a16="http://schemas.microsoft.com/office/drawing/2014/main" id="{176C262D-2A39-420D-876F-39C3FE9AF6FF}"/>
                </a:ext>
              </a:extLst>
            </p:cNvPr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04.</a:t>
              </a:r>
              <a:endParaRPr dirty="0"/>
            </a:p>
          </p:txBody>
        </p:sp>
      </p:grpSp>
      <p:grpSp>
        <p:nvGrpSpPr>
          <p:cNvPr id="56" name="Google Shape;745;p37">
            <a:extLst>
              <a:ext uri="{FF2B5EF4-FFF2-40B4-BE49-F238E27FC236}">
                <a16:creationId xmlns:a16="http://schemas.microsoft.com/office/drawing/2014/main" id="{C0197740-A907-4290-B57C-94D76DB199E8}"/>
              </a:ext>
            </a:extLst>
          </p:cNvPr>
          <p:cNvGrpSpPr/>
          <p:nvPr/>
        </p:nvGrpSpPr>
        <p:grpSpPr>
          <a:xfrm>
            <a:off x="4225320" y="4186937"/>
            <a:ext cx="6611879" cy="745256"/>
            <a:chOff x="4291255" y="3973548"/>
            <a:chExt cx="6611879" cy="745256"/>
          </a:xfrm>
        </p:grpSpPr>
        <p:sp>
          <p:nvSpPr>
            <p:cNvPr id="57" name="Google Shape;746;p37">
              <a:extLst>
                <a:ext uri="{FF2B5EF4-FFF2-40B4-BE49-F238E27FC236}">
                  <a16:creationId xmlns:a16="http://schemas.microsoft.com/office/drawing/2014/main" id="{63DD14A4-A2CC-467D-84B0-DBF65B0A58F3}"/>
                </a:ext>
              </a:extLst>
            </p:cNvPr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Implementar el </a:t>
              </a:r>
              <a:r>
                <a:rPr lang="es-ES" sz="2000" b="1" dirty="0"/>
                <a:t>CRUD completo</a:t>
              </a:r>
              <a:r>
                <a:rPr lang="es-ES" sz="2000" dirty="0"/>
                <a:t> para productos y pedidos.</a:t>
              </a:r>
              <a:endPara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Google Shape;747;p37">
              <a:extLst>
                <a:ext uri="{FF2B5EF4-FFF2-40B4-BE49-F238E27FC236}">
                  <a16:creationId xmlns:a16="http://schemas.microsoft.com/office/drawing/2014/main" id="{AF5DF55F-EF25-4014-8852-EB99E1A8343B}"/>
                </a:ext>
              </a:extLst>
            </p:cNvPr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05.</a:t>
              </a:r>
              <a:endParaRPr dirty="0"/>
            </a:p>
          </p:txBody>
        </p:sp>
      </p:grpSp>
      <p:grpSp>
        <p:nvGrpSpPr>
          <p:cNvPr id="59" name="Google Shape;745;p37">
            <a:extLst>
              <a:ext uri="{FF2B5EF4-FFF2-40B4-BE49-F238E27FC236}">
                <a16:creationId xmlns:a16="http://schemas.microsoft.com/office/drawing/2014/main" id="{B9EEE91C-1818-4669-A8B6-539911FBB155}"/>
              </a:ext>
            </a:extLst>
          </p:cNvPr>
          <p:cNvGrpSpPr/>
          <p:nvPr/>
        </p:nvGrpSpPr>
        <p:grpSpPr>
          <a:xfrm>
            <a:off x="4220860" y="5037680"/>
            <a:ext cx="6611879" cy="745256"/>
            <a:chOff x="4291255" y="3973548"/>
            <a:chExt cx="6611879" cy="745256"/>
          </a:xfrm>
        </p:grpSpPr>
        <p:sp>
          <p:nvSpPr>
            <p:cNvPr id="60" name="Google Shape;746;p37">
              <a:extLst>
                <a:ext uri="{FF2B5EF4-FFF2-40B4-BE49-F238E27FC236}">
                  <a16:creationId xmlns:a16="http://schemas.microsoft.com/office/drawing/2014/main" id="{E0A58AC4-FA7A-4D90-9DDB-A16A30B30B3C}"/>
                </a:ext>
              </a:extLst>
            </p:cNvPr>
            <p:cNvSpPr txBox="1"/>
            <p:nvPr/>
          </p:nvSpPr>
          <p:spPr>
            <a:xfrm>
              <a:off x="5152081" y="4010958"/>
              <a:ext cx="5751053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s-ES" sz="2000" dirty="0"/>
                <a:t>Presentar prototipos visuales y la aplicación funcionando.</a:t>
              </a:r>
              <a:endParaRPr kumimoji="0"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Google Shape;747;p37">
              <a:extLst>
                <a:ext uri="{FF2B5EF4-FFF2-40B4-BE49-F238E27FC236}">
                  <a16:creationId xmlns:a16="http://schemas.microsoft.com/office/drawing/2014/main" id="{3ED2C798-F5B3-4A01-A7D8-B67C6D076F74}"/>
                </a:ext>
              </a:extLst>
            </p:cNvPr>
            <p:cNvSpPr txBox="1"/>
            <p:nvPr/>
          </p:nvSpPr>
          <p:spPr>
            <a:xfrm>
              <a:off x="4291255" y="3973548"/>
              <a:ext cx="98910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9A900"/>
                </a:buClr>
                <a:buSzPts val="4000"/>
                <a:buFont typeface="Work Sans"/>
                <a:buNone/>
              </a:pPr>
              <a:r>
                <a:rPr lang="es-CO" sz="4000" b="1" dirty="0">
                  <a:solidFill>
                    <a:srgbClr val="39A900"/>
                  </a:solidFill>
                  <a:latin typeface="Work Sans"/>
                  <a:ea typeface="Work Sans"/>
                  <a:cs typeface="Work Sans"/>
                  <a:sym typeface="Work Sans"/>
                </a:rPr>
                <a:t>06.</a:t>
              </a:r>
              <a:endParaRPr dirty="0"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28176" y="56091"/>
            <a:ext cx="5134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>
                <a:solidFill>
                  <a:srgbClr val="39A900"/>
                </a:solidFill>
              </a:rPr>
              <a:t>Descripción del Sistema</a:t>
            </a:r>
            <a:endParaRPr lang="es-CO" sz="2800" b="1" dirty="0">
              <a:solidFill>
                <a:srgbClr val="39A90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51967" y="658905"/>
            <a:ext cx="106976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EcoVenturas</a:t>
            </a:r>
            <a:r>
              <a:rPr lang="es-ES" sz="2000" dirty="0"/>
              <a:t> es una aplicación web propia que permite:</a:t>
            </a:r>
            <a:endParaRPr lang="es-CO" sz="1600" b="1" dirty="0">
              <a:solidFill>
                <a:srgbClr val="133B58"/>
              </a:solidFill>
              <a:latin typeface="circular_stdbook"/>
            </a:endParaRPr>
          </a:p>
          <a:p>
            <a:r>
              <a:rPr lang="es-CO" sz="2000" b="1" dirty="0"/>
              <a:t>El sistema permitirá: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Clientes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registrarse, iniciar sesión, explorar catálogo y realizar pedidos.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Administradores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gestionar usuarios, inventario y pedidos mediante un panel de control.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Arquitectura modular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independiente 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/Vite/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Node.js y base de datos en MongoDB.</a:t>
            </a:r>
            <a:endParaRPr lang="es-CO" sz="2000" dirty="0">
              <a:solidFill>
                <a:srgbClr val="333333"/>
              </a:solidFill>
              <a:latin typeface="circular_stdbook"/>
            </a:endParaRPr>
          </a:p>
        </p:txBody>
      </p:sp>
      <p:cxnSp>
        <p:nvCxnSpPr>
          <p:cNvPr id="7" name="Google Shape;380;p30">
            <a:extLst>
              <a:ext uri="{FF2B5EF4-FFF2-40B4-BE49-F238E27FC236}">
                <a16:creationId xmlns:a16="http://schemas.microsoft.com/office/drawing/2014/main" id="{8353538E-BC0A-4C82-A655-7A76A7BA6849}"/>
              </a:ext>
            </a:extLst>
          </p:cNvPr>
          <p:cNvCxnSpPr>
            <a:cxnSpLocks/>
          </p:cNvCxnSpPr>
          <p:nvPr/>
        </p:nvCxnSpPr>
        <p:spPr>
          <a:xfrm flipH="1">
            <a:off x="8099490" y="3642968"/>
            <a:ext cx="1732871" cy="266131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381;p30">
            <a:extLst>
              <a:ext uri="{FF2B5EF4-FFF2-40B4-BE49-F238E27FC236}">
                <a16:creationId xmlns:a16="http://schemas.microsoft.com/office/drawing/2014/main" id="{FB54EDD6-6E16-46D2-BE35-BFFEDF40B82A}"/>
              </a:ext>
            </a:extLst>
          </p:cNvPr>
          <p:cNvCxnSpPr>
            <a:cxnSpLocks/>
          </p:cNvCxnSpPr>
          <p:nvPr/>
        </p:nvCxnSpPr>
        <p:spPr>
          <a:xfrm>
            <a:off x="8265934" y="3271280"/>
            <a:ext cx="1981866" cy="301975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382;p30">
            <a:extLst>
              <a:ext uri="{FF2B5EF4-FFF2-40B4-BE49-F238E27FC236}">
                <a16:creationId xmlns:a16="http://schemas.microsoft.com/office/drawing/2014/main" id="{D19688B4-CF05-4730-8CBF-3B50F98D2FBD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50555" y="4718680"/>
            <a:ext cx="3176181" cy="797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383;p30">
            <a:extLst>
              <a:ext uri="{FF2B5EF4-FFF2-40B4-BE49-F238E27FC236}">
                <a16:creationId xmlns:a16="http://schemas.microsoft.com/office/drawing/2014/main" id="{3162B253-DEBF-46A6-B1F5-DFA823B74DF6}"/>
              </a:ext>
            </a:extLst>
          </p:cNvPr>
          <p:cNvSpPr/>
          <p:nvPr/>
        </p:nvSpPr>
        <p:spPr>
          <a:xfrm>
            <a:off x="8489461" y="4173717"/>
            <a:ext cx="1248060" cy="1248060"/>
          </a:xfrm>
          <a:prstGeom prst="ellipse">
            <a:avLst/>
          </a:prstGeom>
          <a:solidFill>
            <a:srgbClr val="38AA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4;p30">
            <a:extLst>
              <a:ext uri="{FF2B5EF4-FFF2-40B4-BE49-F238E27FC236}">
                <a16:creationId xmlns:a16="http://schemas.microsoft.com/office/drawing/2014/main" id="{2083C14A-EEF8-4EB8-8798-A5777972D3FD}"/>
              </a:ext>
            </a:extLst>
          </p:cNvPr>
          <p:cNvSpPr/>
          <p:nvPr/>
        </p:nvSpPr>
        <p:spPr>
          <a:xfrm>
            <a:off x="8735821" y="4444930"/>
            <a:ext cx="748447" cy="699124"/>
          </a:xfrm>
          <a:custGeom>
            <a:avLst/>
            <a:gdLst/>
            <a:ahLst/>
            <a:cxnLst/>
            <a:rect l="l" t="t" r="r" b="b"/>
            <a:pathLst>
              <a:path w="540885" h="504826" extrusionOk="0">
                <a:moveTo>
                  <a:pt x="169590" y="270443"/>
                </a:moveTo>
                <a:cubicBezTo>
                  <a:pt x="171469" y="270443"/>
                  <a:pt x="175506" y="272462"/>
                  <a:pt x="181704" y="276500"/>
                </a:cubicBezTo>
                <a:cubicBezTo>
                  <a:pt x="187902" y="280538"/>
                  <a:pt x="194757" y="285045"/>
                  <a:pt x="202269" y="290022"/>
                </a:cubicBezTo>
                <a:cubicBezTo>
                  <a:pt x="209781" y="294999"/>
                  <a:pt x="219829" y="299506"/>
                  <a:pt x="232412" y="303544"/>
                </a:cubicBezTo>
                <a:cubicBezTo>
                  <a:pt x="244995" y="307582"/>
                  <a:pt x="257673" y="309601"/>
                  <a:pt x="270443" y="309601"/>
                </a:cubicBezTo>
                <a:cubicBezTo>
                  <a:pt x="283214" y="309601"/>
                  <a:pt x="295891" y="307582"/>
                  <a:pt x="308473" y="303544"/>
                </a:cubicBezTo>
                <a:cubicBezTo>
                  <a:pt x="321057" y="299506"/>
                  <a:pt x="331105" y="294999"/>
                  <a:pt x="338617" y="290022"/>
                </a:cubicBezTo>
                <a:cubicBezTo>
                  <a:pt x="346129" y="285045"/>
                  <a:pt x="352983" y="280538"/>
                  <a:pt x="359181" y="276500"/>
                </a:cubicBezTo>
                <a:cubicBezTo>
                  <a:pt x="365379" y="272462"/>
                  <a:pt x="369418" y="270443"/>
                  <a:pt x="371295" y="270443"/>
                </a:cubicBezTo>
                <a:cubicBezTo>
                  <a:pt x="382751" y="270443"/>
                  <a:pt x="393222" y="272321"/>
                  <a:pt x="402705" y="276077"/>
                </a:cubicBezTo>
                <a:cubicBezTo>
                  <a:pt x="412191" y="279833"/>
                  <a:pt x="420218" y="284857"/>
                  <a:pt x="426792" y="291149"/>
                </a:cubicBezTo>
                <a:cubicBezTo>
                  <a:pt x="433365" y="297440"/>
                  <a:pt x="439187" y="305046"/>
                  <a:pt x="444258" y="313967"/>
                </a:cubicBezTo>
                <a:cubicBezTo>
                  <a:pt x="449329" y="322888"/>
                  <a:pt x="453367" y="332044"/>
                  <a:pt x="456371" y="341434"/>
                </a:cubicBezTo>
                <a:cubicBezTo>
                  <a:pt x="459376" y="350824"/>
                  <a:pt x="461865" y="361013"/>
                  <a:pt x="463837" y="372000"/>
                </a:cubicBezTo>
                <a:cubicBezTo>
                  <a:pt x="465809" y="382986"/>
                  <a:pt x="467124" y="393222"/>
                  <a:pt x="467781" y="402706"/>
                </a:cubicBezTo>
                <a:cubicBezTo>
                  <a:pt x="468438" y="412190"/>
                  <a:pt x="468767" y="421909"/>
                  <a:pt x="468767" y="431863"/>
                </a:cubicBezTo>
                <a:cubicBezTo>
                  <a:pt x="468767" y="454400"/>
                  <a:pt x="461912" y="472195"/>
                  <a:pt x="448202" y="485247"/>
                </a:cubicBezTo>
                <a:cubicBezTo>
                  <a:pt x="434492" y="498300"/>
                  <a:pt x="416275" y="504826"/>
                  <a:pt x="393550" y="504826"/>
                </a:cubicBezTo>
                <a:lnTo>
                  <a:pt x="147335" y="504826"/>
                </a:lnTo>
                <a:cubicBezTo>
                  <a:pt x="124611" y="504826"/>
                  <a:pt x="106393" y="498300"/>
                  <a:pt x="92683" y="485247"/>
                </a:cubicBezTo>
                <a:cubicBezTo>
                  <a:pt x="78974" y="472195"/>
                  <a:pt x="72118" y="454400"/>
                  <a:pt x="72118" y="431863"/>
                </a:cubicBezTo>
                <a:cubicBezTo>
                  <a:pt x="72118" y="421909"/>
                  <a:pt x="72447" y="412190"/>
                  <a:pt x="73104" y="402706"/>
                </a:cubicBezTo>
                <a:cubicBezTo>
                  <a:pt x="73761" y="393222"/>
                  <a:pt x="75077" y="382986"/>
                  <a:pt x="77049" y="372000"/>
                </a:cubicBezTo>
                <a:cubicBezTo>
                  <a:pt x="79021" y="361013"/>
                  <a:pt x="81510" y="350824"/>
                  <a:pt x="84514" y="341434"/>
                </a:cubicBezTo>
                <a:cubicBezTo>
                  <a:pt x="87519" y="332044"/>
                  <a:pt x="91556" y="322888"/>
                  <a:pt x="96628" y="313967"/>
                </a:cubicBezTo>
                <a:cubicBezTo>
                  <a:pt x="101698" y="305046"/>
                  <a:pt x="107521" y="297440"/>
                  <a:pt x="114093" y="291149"/>
                </a:cubicBezTo>
                <a:cubicBezTo>
                  <a:pt x="120667" y="284857"/>
                  <a:pt x="128696" y="279833"/>
                  <a:pt x="138180" y="276077"/>
                </a:cubicBezTo>
                <a:cubicBezTo>
                  <a:pt x="147664" y="272321"/>
                  <a:pt x="158135" y="270443"/>
                  <a:pt x="169590" y="270443"/>
                </a:cubicBezTo>
                <a:close/>
                <a:moveTo>
                  <a:pt x="505953" y="144237"/>
                </a:moveTo>
                <a:cubicBezTo>
                  <a:pt x="529241" y="144237"/>
                  <a:pt x="540885" y="177385"/>
                  <a:pt x="540885" y="243680"/>
                </a:cubicBezTo>
                <a:cubicBezTo>
                  <a:pt x="540885" y="258329"/>
                  <a:pt x="535626" y="269457"/>
                  <a:pt x="525109" y="277063"/>
                </a:cubicBezTo>
                <a:cubicBezTo>
                  <a:pt x="514592" y="284669"/>
                  <a:pt x="501634" y="288472"/>
                  <a:pt x="486233" y="288472"/>
                </a:cubicBezTo>
                <a:lnTo>
                  <a:pt x="448484" y="288472"/>
                </a:lnTo>
                <a:cubicBezTo>
                  <a:pt x="429140" y="265372"/>
                  <a:pt x="404256" y="253353"/>
                  <a:pt x="373830" y="252413"/>
                </a:cubicBezTo>
                <a:cubicBezTo>
                  <a:pt x="389043" y="230440"/>
                  <a:pt x="396649" y="206401"/>
                  <a:pt x="396649" y="180296"/>
                </a:cubicBezTo>
                <a:cubicBezTo>
                  <a:pt x="396649" y="174849"/>
                  <a:pt x="396179" y="168652"/>
                  <a:pt x="395240" y="161703"/>
                </a:cubicBezTo>
                <a:cubicBezTo>
                  <a:pt x="407636" y="166022"/>
                  <a:pt x="420125" y="168182"/>
                  <a:pt x="432708" y="168182"/>
                </a:cubicBezTo>
                <a:cubicBezTo>
                  <a:pt x="443789" y="168182"/>
                  <a:pt x="454964" y="166163"/>
                  <a:pt x="466231" y="162125"/>
                </a:cubicBezTo>
                <a:cubicBezTo>
                  <a:pt x="477500" y="158087"/>
                  <a:pt x="486655" y="154097"/>
                  <a:pt x="493698" y="150153"/>
                </a:cubicBezTo>
                <a:cubicBezTo>
                  <a:pt x="500742" y="146209"/>
                  <a:pt x="504826" y="144237"/>
                  <a:pt x="505953" y="144237"/>
                </a:cubicBezTo>
                <a:close/>
                <a:moveTo>
                  <a:pt x="34932" y="144237"/>
                </a:moveTo>
                <a:cubicBezTo>
                  <a:pt x="36059" y="144237"/>
                  <a:pt x="40144" y="146209"/>
                  <a:pt x="47187" y="150153"/>
                </a:cubicBezTo>
                <a:cubicBezTo>
                  <a:pt x="54229" y="154097"/>
                  <a:pt x="63384" y="158087"/>
                  <a:pt x="74653" y="162125"/>
                </a:cubicBezTo>
                <a:cubicBezTo>
                  <a:pt x="85921" y="166163"/>
                  <a:pt x="97096" y="168182"/>
                  <a:pt x="108176" y="168182"/>
                </a:cubicBezTo>
                <a:cubicBezTo>
                  <a:pt x="120760" y="168182"/>
                  <a:pt x="133249" y="166022"/>
                  <a:pt x="145644" y="161703"/>
                </a:cubicBezTo>
                <a:cubicBezTo>
                  <a:pt x="144705" y="168652"/>
                  <a:pt x="144235" y="174849"/>
                  <a:pt x="144235" y="180296"/>
                </a:cubicBezTo>
                <a:cubicBezTo>
                  <a:pt x="144235" y="206401"/>
                  <a:pt x="151841" y="230440"/>
                  <a:pt x="167054" y="252413"/>
                </a:cubicBezTo>
                <a:cubicBezTo>
                  <a:pt x="136630" y="253353"/>
                  <a:pt x="111745" y="265372"/>
                  <a:pt x="92401" y="288472"/>
                </a:cubicBezTo>
                <a:lnTo>
                  <a:pt x="54652" y="288472"/>
                </a:lnTo>
                <a:cubicBezTo>
                  <a:pt x="39251" y="288472"/>
                  <a:pt x="26293" y="284669"/>
                  <a:pt x="15776" y="277063"/>
                </a:cubicBezTo>
                <a:cubicBezTo>
                  <a:pt x="5259" y="269457"/>
                  <a:pt x="0" y="258329"/>
                  <a:pt x="0" y="243680"/>
                </a:cubicBezTo>
                <a:cubicBezTo>
                  <a:pt x="0" y="177385"/>
                  <a:pt x="11644" y="144237"/>
                  <a:pt x="34932" y="144237"/>
                </a:cubicBezTo>
                <a:close/>
                <a:moveTo>
                  <a:pt x="270442" y="72119"/>
                </a:moveTo>
                <a:cubicBezTo>
                  <a:pt x="300303" y="72119"/>
                  <a:pt x="325799" y="82683"/>
                  <a:pt x="346926" y="103811"/>
                </a:cubicBezTo>
                <a:cubicBezTo>
                  <a:pt x="368054" y="124940"/>
                  <a:pt x="378619" y="150434"/>
                  <a:pt x="378619" y="180296"/>
                </a:cubicBezTo>
                <a:cubicBezTo>
                  <a:pt x="378619" y="210157"/>
                  <a:pt x="368054" y="235652"/>
                  <a:pt x="346926" y="256780"/>
                </a:cubicBezTo>
                <a:cubicBezTo>
                  <a:pt x="325799" y="277908"/>
                  <a:pt x="300303" y="288472"/>
                  <a:pt x="270442" y="288472"/>
                </a:cubicBezTo>
                <a:cubicBezTo>
                  <a:pt x="240580" y="288472"/>
                  <a:pt x="215085" y="277908"/>
                  <a:pt x="193957" y="256780"/>
                </a:cubicBezTo>
                <a:cubicBezTo>
                  <a:pt x="172829" y="235652"/>
                  <a:pt x="162265" y="210157"/>
                  <a:pt x="162265" y="180296"/>
                </a:cubicBezTo>
                <a:cubicBezTo>
                  <a:pt x="162265" y="150434"/>
                  <a:pt x="172829" y="124940"/>
                  <a:pt x="193957" y="103811"/>
                </a:cubicBezTo>
                <a:cubicBezTo>
                  <a:pt x="215085" y="82683"/>
                  <a:pt x="240580" y="72119"/>
                  <a:pt x="270442" y="72119"/>
                </a:cubicBezTo>
                <a:close/>
                <a:moveTo>
                  <a:pt x="432707" y="0"/>
                </a:moveTo>
                <a:cubicBezTo>
                  <a:pt x="452615" y="0"/>
                  <a:pt x="469611" y="7043"/>
                  <a:pt x="483697" y="21128"/>
                </a:cubicBezTo>
                <a:cubicBezTo>
                  <a:pt x="497783" y="35214"/>
                  <a:pt x="504825" y="52210"/>
                  <a:pt x="504825" y="72118"/>
                </a:cubicBezTo>
                <a:cubicBezTo>
                  <a:pt x="504825" y="92025"/>
                  <a:pt x="497783" y="109022"/>
                  <a:pt x="483697" y="123108"/>
                </a:cubicBezTo>
                <a:cubicBezTo>
                  <a:pt x="469611" y="137193"/>
                  <a:pt x="452615" y="144236"/>
                  <a:pt x="432707" y="144236"/>
                </a:cubicBezTo>
                <a:cubicBezTo>
                  <a:pt x="412800" y="144236"/>
                  <a:pt x="395803" y="137193"/>
                  <a:pt x="381717" y="123108"/>
                </a:cubicBezTo>
                <a:cubicBezTo>
                  <a:pt x="367632" y="109022"/>
                  <a:pt x="360589" y="92025"/>
                  <a:pt x="360589" y="72118"/>
                </a:cubicBezTo>
                <a:cubicBezTo>
                  <a:pt x="360589" y="52210"/>
                  <a:pt x="367632" y="35214"/>
                  <a:pt x="381717" y="21128"/>
                </a:cubicBezTo>
                <a:cubicBezTo>
                  <a:pt x="395803" y="7043"/>
                  <a:pt x="412800" y="0"/>
                  <a:pt x="432707" y="0"/>
                </a:cubicBezTo>
                <a:close/>
                <a:moveTo>
                  <a:pt x="108176" y="0"/>
                </a:moveTo>
                <a:cubicBezTo>
                  <a:pt x="128085" y="0"/>
                  <a:pt x="145080" y="7043"/>
                  <a:pt x="159167" y="21128"/>
                </a:cubicBezTo>
                <a:cubicBezTo>
                  <a:pt x="173252" y="35214"/>
                  <a:pt x="180295" y="52210"/>
                  <a:pt x="180295" y="72118"/>
                </a:cubicBezTo>
                <a:cubicBezTo>
                  <a:pt x="180295" y="92025"/>
                  <a:pt x="173252" y="109022"/>
                  <a:pt x="159167" y="123108"/>
                </a:cubicBezTo>
                <a:cubicBezTo>
                  <a:pt x="145080" y="137193"/>
                  <a:pt x="128085" y="144236"/>
                  <a:pt x="108176" y="144236"/>
                </a:cubicBezTo>
                <a:cubicBezTo>
                  <a:pt x="88270" y="144236"/>
                  <a:pt x="71272" y="137193"/>
                  <a:pt x="57187" y="123108"/>
                </a:cubicBezTo>
                <a:cubicBezTo>
                  <a:pt x="43102" y="109022"/>
                  <a:pt x="36059" y="92025"/>
                  <a:pt x="36059" y="72118"/>
                </a:cubicBezTo>
                <a:cubicBezTo>
                  <a:pt x="36059" y="52210"/>
                  <a:pt x="43102" y="35214"/>
                  <a:pt x="57187" y="21128"/>
                </a:cubicBezTo>
                <a:cubicBezTo>
                  <a:pt x="71272" y="7043"/>
                  <a:pt x="88270" y="0"/>
                  <a:pt x="1081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82;p30">
            <a:extLst>
              <a:ext uri="{FF2B5EF4-FFF2-40B4-BE49-F238E27FC236}">
                <a16:creationId xmlns:a16="http://schemas.microsoft.com/office/drawing/2014/main" id="{DBFC6CC7-2F60-4529-98CE-1B4A24CFE8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434057" y="4626199"/>
            <a:ext cx="3176181" cy="797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383;p30">
            <a:extLst>
              <a:ext uri="{FF2B5EF4-FFF2-40B4-BE49-F238E27FC236}">
                <a16:creationId xmlns:a16="http://schemas.microsoft.com/office/drawing/2014/main" id="{8E7D0C4E-F1B1-4516-A07E-F2CAA87539BA}"/>
              </a:ext>
            </a:extLst>
          </p:cNvPr>
          <p:cNvSpPr/>
          <p:nvPr/>
        </p:nvSpPr>
        <p:spPr>
          <a:xfrm>
            <a:off x="589674" y="4040303"/>
            <a:ext cx="1248060" cy="12480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0">
            <a:extLst>
              <a:ext uri="{FF2B5EF4-FFF2-40B4-BE49-F238E27FC236}">
                <a16:creationId xmlns:a16="http://schemas.microsoft.com/office/drawing/2014/main" id="{BB4BBDC3-1177-49F0-8297-EF3B97C12E59}"/>
              </a:ext>
            </a:extLst>
          </p:cNvPr>
          <p:cNvSpPr/>
          <p:nvPr/>
        </p:nvSpPr>
        <p:spPr>
          <a:xfrm>
            <a:off x="4089486" y="4040303"/>
            <a:ext cx="1248060" cy="12480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382;p30">
            <a:extLst>
              <a:ext uri="{FF2B5EF4-FFF2-40B4-BE49-F238E27FC236}">
                <a16:creationId xmlns:a16="http://schemas.microsoft.com/office/drawing/2014/main" id="{6D5E3634-1A68-452D-83E7-A9F37D06BC58}"/>
              </a:ext>
            </a:extLst>
          </p:cNvPr>
          <p:cNvCxnSpPr>
            <a:cxnSpLocks/>
          </p:cNvCxnSpPr>
          <p:nvPr/>
        </p:nvCxnSpPr>
        <p:spPr>
          <a:xfrm flipV="1">
            <a:off x="2930095" y="3361267"/>
            <a:ext cx="10923" cy="286735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383;p30">
            <a:extLst>
              <a:ext uri="{FF2B5EF4-FFF2-40B4-BE49-F238E27FC236}">
                <a16:creationId xmlns:a16="http://schemas.microsoft.com/office/drawing/2014/main" id="{0C03DA3F-EFE2-437A-8974-3F58F639139A}"/>
              </a:ext>
            </a:extLst>
          </p:cNvPr>
          <p:cNvSpPr/>
          <p:nvPr/>
        </p:nvSpPr>
        <p:spPr>
          <a:xfrm>
            <a:off x="2311315" y="4002169"/>
            <a:ext cx="1248060" cy="12480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410;p30">
            <a:extLst>
              <a:ext uri="{FF2B5EF4-FFF2-40B4-BE49-F238E27FC236}">
                <a16:creationId xmlns:a16="http://schemas.microsoft.com/office/drawing/2014/main" id="{C1C584FE-4F05-4A63-AEB2-6F4B20896FDC}"/>
              </a:ext>
            </a:extLst>
          </p:cNvPr>
          <p:cNvSpPr txBox="1"/>
          <p:nvPr/>
        </p:nvSpPr>
        <p:spPr>
          <a:xfrm>
            <a:off x="2424648" y="4408063"/>
            <a:ext cx="9555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 err="1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Admin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67" name="Google Shape;383;p30">
            <a:extLst>
              <a:ext uri="{FF2B5EF4-FFF2-40B4-BE49-F238E27FC236}">
                <a16:creationId xmlns:a16="http://schemas.microsoft.com/office/drawing/2014/main" id="{5DE3321B-0961-4CF2-853E-828502000B6F}"/>
              </a:ext>
            </a:extLst>
          </p:cNvPr>
          <p:cNvSpPr/>
          <p:nvPr/>
        </p:nvSpPr>
        <p:spPr>
          <a:xfrm>
            <a:off x="2330747" y="2546795"/>
            <a:ext cx="1248060" cy="1248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408;p30">
            <a:extLst>
              <a:ext uri="{FF2B5EF4-FFF2-40B4-BE49-F238E27FC236}">
                <a16:creationId xmlns:a16="http://schemas.microsoft.com/office/drawing/2014/main" id="{A35699A3-9C82-47CC-AA19-BF2A5141EDD5}"/>
              </a:ext>
            </a:extLst>
          </p:cNvPr>
          <p:cNvSpPr txBox="1"/>
          <p:nvPr/>
        </p:nvSpPr>
        <p:spPr>
          <a:xfrm>
            <a:off x="3993141" y="4296444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Gestionar productos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69" name="Google Shape;383;p30">
            <a:extLst>
              <a:ext uri="{FF2B5EF4-FFF2-40B4-BE49-F238E27FC236}">
                <a16:creationId xmlns:a16="http://schemas.microsoft.com/office/drawing/2014/main" id="{C743356B-3638-49E3-8E32-A55893395D65}"/>
              </a:ext>
            </a:extLst>
          </p:cNvPr>
          <p:cNvSpPr/>
          <p:nvPr/>
        </p:nvSpPr>
        <p:spPr>
          <a:xfrm>
            <a:off x="2294692" y="5465517"/>
            <a:ext cx="1248060" cy="1248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408;p30">
            <a:extLst>
              <a:ext uri="{FF2B5EF4-FFF2-40B4-BE49-F238E27FC236}">
                <a16:creationId xmlns:a16="http://schemas.microsoft.com/office/drawing/2014/main" id="{35D4331E-1652-442D-B60C-21FAD53E10DC}"/>
              </a:ext>
            </a:extLst>
          </p:cNvPr>
          <p:cNvSpPr txBox="1"/>
          <p:nvPr/>
        </p:nvSpPr>
        <p:spPr>
          <a:xfrm>
            <a:off x="435410" y="4374146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Gestionar reportes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71" name="Google Shape;408;p30">
            <a:extLst>
              <a:ext uri="{FF2B5EF4-FFF2-40B4-BE49-F238E27FC236}">
                <a16:creationId xmlns:a16="http://schemas.microsoft.com/office/drawing/2014/main" id="{09837993-2CA4-454B-9452-25619EB48EDF}"/>
              </a:ext>
            </a:extLst>
          </p:cNvPr>
          <p:cNvSpPr txBox="1"/>
          <p:nvPr/>
        </p:nvSpPr>
        <p:spPr>
          <a:xfrm>
            <a:off x="2233248" y="2829294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Gestionar usuarios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72" name="Google Shape;408;p30">
            <a:extLst>
              <a:ext uri="{FF2B5EF4-FFF2-40B4-BE49-F238E27FC236}">
                <a16:creationId xmlns:a16="http://schemas.microsoft.com/office/drawing/2014/main" id="{CC559748-19E5-4F31-B2EB-4A35F9052161}"/>
              </a:ext>
            </a:extLst>
          </p:cNvPr>
          <p:cNvSpPr txBox="1"/>
          <p:nvPr/>
        </p:nvSpPr>
        <p:spPr>
          <a:xfrm>
            <a:off x="2219489" y="5711224"/>
            <a:ext cx="14430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Gestionar ordenes y pedidos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75" name="Google Shape;383;p30">
            <a:extLst>
              <a:ext uri="{FF2B5EF4-FFF2-40B4-BE49-F238E27FC236}">
                <a16:creationId xmlns:a16="http://schemas.microsoft.com/office/drawing/2014/main" id="{1BF432A4-300E-4248-96BB-27B5A28271FF}"/>
              </a:ext>
            </a:extLst>
          </p:cNvPr>
          <p:cNvSpPr/>
          <p:nvPr/>
        </p:nvSpPr>
        <p:spPr>
          <a:xfrm>
            <a:off x="9438822" y="2452689"/>
            <a:ext cx="1248060" cy="1248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412;p30">
            <a:extLst>
              <a:ext uri="{FF2B5EF4-FFF2-40B4-BE49-F238E27FC236}">
                <a16:creationId xmlns:a16="http://schemas.microsoft.com/office/drawing/2014/main" id="{7A4FA7D8-C361-4381-92FD-C4505EBA8A09}"/>
              </a:ext>
            </a:extLst>
          </p:cNvPr>
          <p:cNvSpPr txBox="1"/>
          <p:nvPr/>
        </p:nvSpPr>
        <p:spPr>
          <a:xfrm>
            <a:off x="9536067" y="2717048"/>
            <a:ext cx="1057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Crear cuenta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82" name="Google Shape;383;p30">
            <a:extLst>
              <a:ext uri="{FF2B5EF4-FFF2-40B4-BE49-F238E27FC236}">
                <a16:creationId xmlns:a16="http://schemas.microsoft.com/office/drawing/2014/main" id="{B08806FF-101E-473E-B351-920CBCCED9AE}"/>
              </a:ext>
            </a:extLst>
          </p:cNvPr>
          <p:cNvSpPr/>
          <p:nvPr/>
        </p:nvSpPr>
        <p:spPr>
          <a:xfrm>
            <a:off x="10129743" y="4014820"/>
            <a:ext cx="1248060" cy="1248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10;p30">
            <a:extLst>
              <a:ext uri="{FF2B5EF4-FFF2-40B4-BE49-F238E27FC236}">
                <a16:creationId xmlns:a16="http://schemas.microsoft.com/office/drawing/2014/main" id="{BE660F4F-F6DD-4023-8B4D-C46426D4BB7A}"/>
              </a:ext>
            </a:extLst>
          </p:cNvPr>
          <p:cNvSpPr txBox="1"/>
          <p:nvPr/>
        </p:nvSpPr>
        <p:spPr>
          <a:xfrm>
            <a:off x="10129218" y="4311613"/>
            <a:ext cx="12716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Iniciar sesión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85" name="Google Shape;383;p30">
            <a:extLst>
              <a:ext uri="{FF2B5EF4-FFF2-40B4-BE49-F238E27FC236}">
                <a16:creationId xmlns:a16="http://schemas.microsoft.com/office/drawing/2014/main" id="{3C7121EF-E306-4E12-A119-0E949702F1BB}"/>
              </a:ext>
            </a:extLst>
          </p:cNvPr>
          <p:cNvSpPr/>
          <p:nvPr/>
        </p:nvSpPr>
        <p:spPr>
          <a:xfrm>
            <a:off x="9510067" y="5586976"/>
            <a:ext cx="1248060" cy="124806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408;p30">
            <a:extLst>
              <a:ext uri="{FF2B5EF4-FFF2-40B4-BE49-F238E27FC236}">
                <a16:creationId xmlns:a16="http://schemas.microsoft.com/office/drawing/2014/main" id="{70019EC4-C852-445B-B1A3-92E4E159CAAF}"/>
              </a:ext>
            </a:extLst>
          </p:cNvPr>
          <p:cNvSpPr txBox="1"/>
          <p:nvPr/>
        </p:nvSpPr>
        <p:spPr>
          <a:xfrm>
            <a:off x="9412568" y="5827278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Ver </a:t>
            </a:r>
            <a:r>
              <a:rPr lang="es-CO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productos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87" name="Google Shape;383;p30">
            <a:extLst>
              <a:ext uri="{FF2B5EF4-FFF2-40B4-BE49-F238E27FC236}">
                <a16:creationId xmlns:a16="http://schemas.microsoft.com/office/drawing/2014/main" id="{3D78C595-5AD6-4492-B778-D0B03B643818}"/>
              </a:ext>
            </a:extLst>
          </p:cNvPr>
          <p:cNvSpPr/>
          <p:nvPr/>
        </p:nvSpPr>
        <p:spPr>
          <a:xfrm>
            <a:off x="7494892" y="2496928"/>
            <a:ext cx="1248060" cy="1248060"/>
          </a:xfrm>
          <a:prstGeom prst="ellipse">
            <a:avLst/>
          </a:prstGeom>
          <a:solidFill>
            <a:srgbClr val="38AA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408;p30">
            <a:extLst>
              <a:ext uri="{FF2B5EF4-FFF2-40B4-BE49-F238E27FC236}">
                <a16:creationId xmlns:a16="http://schemas.microsoft.com/office/drawing/2014/main" id="{885FA3DC-2FED-4C1C-895E-99F1CFFBF5E4}"/>
              </a:ext>
            </a:extLst>
          </p:cNvPr>
          <p:cNvSpPr txBox="1"/>
          <p:nvPr/>
        </p:nvSpPr>
        <p:spPr>
          <a:xfrm>
            <a:off x="7356601" y="2721008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Ver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ordenes</a:t>
            </a:r>
          </a:p>
        </p:txBody>
      </p:sp>
      <p:sp>
        <p:nvSpPr>
          <p:cNvPr id="89" name="Google Shape;383;p30">
            <a:extLst>
              <a:ext uri="{FF2B5EF4-FFF2-40B4-BE49-F238E27FC236}">
                <a16:creationId xmlns:a16="http://schemas.microsoft.com/office/drawing/2014/main" id="{415ED19C-94AA-4D64-B79A-F90A634EA3FD}"/>
              </a:ext>
            </a:extLst>
          </p:cNvPr>
          <p:cNvSpPr/>
          <p:nvPr/>
        </p:nvSpPr>
        <p:spPr>
          <a:xfrm>
            <a:off x="7547031" y="5522076"/>
            <a:ext cx="1248060" cy="124806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408;p30">
            <a:extLst>
              <a:ext uri="{FF2B5EF4-FFF2-40B4-BE49-F238E27FC236}">
                <a16:creationId xmlns:a16="http://schemas.microsoft.com/office/drawing/2014/main" id="{405CA59A-6CD2-4163-8290-12659E636226}"/>
              </a:ext>
            </a:extLst>
          </p:cNvPr>
          <p:cNvSpPr txBox="1"/>
          <p:nvPr/>
        </p:nvSpPr>
        <p:spPr>
          <a:xfrm>
            <a:off x="7464636" y="5678665"/>
            <a:ext cx="14430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Agregar productos al carrito</a:t>
            </a:r>
            <a:endParaRPr sz="1800" dirty="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91" name="Google Shape;383;p30">
            <a:extLst>
              <a:ext uri="{FF2B5EF4-FFF2-40B4-BE49-F238E27FC236}">
                <a16:creationId xmlns:a16="http://schemas.microsoft.com/office/drawing/2014/main" id="{30E419EE-3F10-4259-974A-08D224EC833D}"/>
              </a:ext>
            </a:extLst>
          </p:cNvPr>
          <p:cNvSpPr/>
          <p:nvPr/>
        </p:nvSpPr>
        <p:spPr>
          <a:xfrm>
            <a:off x="6781746" y="4087796"/>
            <a:ext cx="1248060" cy="1248060"/>
          </a:xfrm>
          <a:prstGeom prst="ellipse">
            <a:avLst/>
          </a:prstGeom>
          <a:solidFill>
            <a:srgbClr val="38AA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408;p30">
            <a:extLst>
              <a:ext uri="{FF2B5EF4-FFF2-40B4-BE49-F238E27FC236}">
                <a16:creationId xmlns:a16="http://schemas.microsoft.com/office/drawing/2014/main" id="{026E8E30-5E13-44F6-82F2-2F8B5EF0AFBC}"/>
              </a:ext>
            </a:extLst>
          </p:cNvPr>
          <p:cNvSpPr txBox="1"/>
          <p:nvPr/>
        </p:nvSpPr>
        <p:spPr>
          <a:xfrm>
            <a:off x="6655294" y="4347493"/>
            <a:ext cx="14430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1800" dirty="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Hacer compras</a:t>
            </a:r>
          </a:p>
        </p:txBody>
      </p:sp>
    </p:spTree>
    <p:extLst>
      <p:ext uri="{BB962C8B-B14F-4D97-AF65-F5344CB8AC3E}">
        <p14:creationId xmlns:p14="http://schemas.microsoft.com/office/powerpoint/2010/main" val="205002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29433" y="1318630"/>
            <a:ext cx="10228200" cy="3477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000" dirty="0"/>
              <a:t>Incluye: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Plataforma web funcional 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 de datos MongoDB (usuarios, productos, pedidos, ordenes).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CRUD completo de productos y pedidos.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Validación de usuarios con roles.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administrador.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>
                <a:solidFill>
                  <a:schemeClr val="tx1"/>
                </a:solidFill>
                <a:latin typeface="Arial" panose="020B0604020202020204" pitchFamily="34" charset="0"/>
              </a:rPr>
              <a:t>No incluye (todavía):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000" dirty="0"/>
              <a:t>Integración con pasarelas de pago.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000" dirty="0"/>
              <a:t>Aplicación móvil.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sz="2000" dirty="0"/>
              <a:t>Venta de productos de terceros (solo productos propios).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29433" y="522230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accent6">
                    <a:lumMod val="75000"/>
                  </a:schemeClr>
                </a:solidFill>
              </a:rPr>
              <a:t>Alcance del proyecto</a:t>
            </a:r>
          </a:p>
        </p:txBody>
      </p:sp>
    </p:spTree>
    <p:extLst>
      <p:ext uri="{BB962C8B-B14F-4D97-AF65-F5344CB8AC3E}">
        <p14:creationId xmlns:p14="http://schemas.microsoft.com/office/powerpoint/2010/main" val="92066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1232063" y="810192"/>
            <a:ext cx="6785870" cy="6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733" b="1" dirty="0">
                <a:solidFill>
                  <a:srgbClr val="00324D"/>
                </a:solidFill>
                <a:latin typeface="Work Sans"/>
                <a:sym typeface="Work Sans"/>
              </a:rPr>
              <a:t>Requerimientos </a:t>
            </a:r>
            <a:r>
              <a:rPr lang="es-CO" sz="3733" b="1" dirty="0">
                <a:solidFill>
                  <a:srgbClr val="39A900"/>
                </a:solidFill>
                <a:latin typeface="Work Sans"/>
                <a:sym typeface="Work Sans"/>
              </a:rPr>
              <a:t>funcionales</a:t>
            </a:r>
            <a:r>
              <a:rPr lang="es-CO" sz="3733" b="1" dirty="0">
                <a:solidFill>
                  <a:srgbClr val="00324D"/>
                </a:solidFill>
                <a:latin typeface="Work Sans"/>
                <a:sym typeface="Work Sans"/>
              </a:rPr>
              <a:t> </a:t>
            </a:r>
            <a:endParaRPr dirty="0"/>
          </a:p>
        </p:txBody>
      </p:sp>
      <p:sp>
        <p:nvSpPr>
          <p:cNvPr id="142" name="Google Shape;142;p24"/>
          <p:cNvSpPr/>
          <p:nvPr/>
        </p:nvSpPr>
        <p:spPr>
          <a:xfrm>
            <a:off x="1373075" y="148354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24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2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2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2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2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2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2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2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2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6" name="Google Shape;156;p24"/>
          <p:cNvSpPr/>
          <p:nvPr/>
        </p:nvSpPr>
        <p:spPr>
          <a:xfrm>
            <a:off x="2637611" y="2558136"/>
            <a:ext cx="3003122" cy="63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CRUD de productos y pedidos.</a:t>
            </a:r>
            <a:endParaRPr sz="1600" dirty="0"/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4701" y="246424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9" name="Google Shape;159;p24"/>
          <p:cNvSpPr/>
          <p:nvPr/>
        </p:nvSpPr>
        <p:spPr>
          <a:xfrm>
            <a:off x="1737287" y="2408096"/>
            <a:ext cx="923791" cy="895610"/>
          </a:xfrm>
          <a:prstGeom prst="rect">
            <a:avLst/>
          </a:prstGeom>
          <a:noFill/>
          <a:ln w="19050" cap="flat" cmpd="sng">
            <a:solidFill>
              <a:srgbClr val="82DEF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848647" y="2505390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4701" y="35904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2" name="Google Shape;162;p24"/>
          <p:cNvSpPr/>
          <p:nvPr/>
        </p:nvSpPr>
        <p:spPr>
          <a:xfrm>
            <a:off x="1731735" y="3534298"/>
            <a:ext cx="929343" cy="895610"/>
          </a:xfrm>
          <a:prstGeom prst="rect">
            <a:avLst/>
          </a:prstGeom>
          <a:noFill/>
          <a:ln w="19050" cap="flat" cmpd="sng">
            <a:solidFill>
              <a:srgbClr val="F7F5B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848647" y="3631592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01" y="4716651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5" name="Google Shape;165;p24"/>
          <p:cNvSpPr/>
          <p:nvPr/>
        </p:nvSpPr>
        <p:spPr>
          <a:xfrm>
            <a:off x="1726183" y="4660500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848647" y="4757794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/>
          </a:p>
        </p:txBody>
      </p:sp>
      <p:pic>
        <p:nvPicPr>
          <p:cNvPr id="167" name="Google Shape;167;p24" descr="Logotip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2649973" y="3608363"/>
            <a:ext cx="2990759" cy="70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dirty="0">
                <a:solidFill>
                  <a:srgbClr val="3F3F3F"/>
                </a:solidFill>
                <a:latin typeface="Work Sans"/>
                <a:sym typeface="Work Sans"/>
              </a:rPr>
              <a:t>Registro e inicio de sesión de usuarios.</a:t>
            </a:r>
            <a:endParaRPr sz="1600" dirty="0"/>
          </a:p>
        </p:txBody>
      </p:sp>
      <p:sp>
        <p:nvSpPr>
          <p:cNvPr id="169" name="Google Shape;169;p24"/>
          <p:cNvSpPr/>
          <p:nvPr/>
        </p:nvSpPr>
        <p:spPr>
          <a:xfrm>
            <a:off x="2672184" y="4733614"/>
            <a:ext cx="3443241" cy="74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Asignación de roles (administrador / cliente).</a:t>
            </a:r>
            <a:endParaRPr sz="2000" dirty="0"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825" y="244841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1" name="Google Shape;171;p24"/>
          <p:cNvSpPr/>
          <p:nvPr/>
        </p:nvSpPr>
        <p:spPr>
          <a:xfrm>
            <a:off x="6219411" y="2392263"/>
            <a:ext cx="923791" cy="895610"/>
          </a:xfrm>
          <a:prstGeom prst="rect">
            <a:avLst/>
          </a:prstGeom>
          <a:noFill/>
          <a:ln w="19050" cap="flat" cmpd="sng">
            <a:solidFill>
              <a:srgbClr val="FFCE4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6330770" y="2489557"/>
            <a:ext cx="745019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143202" y="2521500"/>
            <a:ext cx="3552060" cy="61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2000" b="0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Dashboard</a:t>
            </a:r>
            <a:r>
              <a:rPr lang="es-CO" sz="2000" b="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con métrica</a:t>
            </a:r>
            <a:r>
              <a:rPr lang="es-CO" sz="2000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 básicas de ventas.</a:t>
            </a:r>
            <a:endParaRPr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1892</Words>
  <Application>Microsoft Office PowerPoint</Application>
  <PresentationFormat>Panorámica</PresentationFormat>
  <Paragraphs>234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Calibri</vt:lpstr>
      <vt:lpstr>circular_stdbook</vt:lpstr>
      <vt:lpstr>Helvetica Neue</vt:lpstr>
      <vt:lpstr>Josefin Sans</vt:lpstr>
      <vt:lpstr>Wingdings</vt:lpstr>
      <vt:lpstr>Work Sans</vt:lpstr>
      <vt:lpstr>Work Sans Light</vt:lpstr>
      <vt:lpstr>Work Sans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LEONARDO VARGAS PAEZ</dc:creator>
  <cp:lastModifiedBy>Juan Pablo Moreno Dueñas</cp:lastModifiedBy>
  <cp:revision>59</cp:revision>
  <dcterms:modified xsi:type="dcterms:W3CDTF">2025-08-20T12:27:09Z</dcterms:modified>
</cp:coreProperties>
</file>